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4"/>
  </p:sldMasterIdLst>
  <p:notesMasterIdLst>
    <p:notesMasterId r:id="rId28"/>
  </p:notesMasterIdLst>
  <p:handoutMasterIdLst>
    <p:handoutMasterId r:id="rId29"/>
  </p:handoutMasterIdLst>
  <p:sldIdLst>
    <p:sldId id="294" r:id="rId5"/>
    <p:sldId id="256" r:id="rId6"/>
    <p:sldId id="260" r:id="rId7"/>
    <p:sldId id="274" r:id="rId8"/>
    <p:sldId id="263" r:id="rId9"/>
    <p:sldId id="285" r:id="rId10"/>
    <p:sldId id="284" r:id="rId11"/>
    <p:sldId id="286" r:id="rId12"/>
    <p:sldId id="287" r:id="rId13"/>
    <p:sldId id="265" r:id="rId14"/>
    <p:sldId id="282" r:id="rId15"/>
    <p:sldId id="283" r:id="rId16"/>
    <p:sldId id="262" r:id="rId17"/>
    <p:sldId id="266" r:id="rId18"/>
    <p:sldId id="278" r:id="rId19"/>
    <p:sldId id="261" r:id="rId20"/>
    <p:sldId id="288" r:id="rId21"/>
    <p:sldId id="289" r:id="rId22"/>
    <p:sldId id="292" r:id="rId23"/>
    <p:sldId id="293" r:id="rId24"/>
    <p:sldId id="267" r:id="rId25"/>
    <p:sldId id="290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3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33" autoAdjust="0"/>
    <p:restoredTop sz="95090" autoAdjust="0"/>
  </p:normalViewPr>
  <p:slideViewPr>
    <p:cSldViewPr snapToGrid="0">
      <p:cViewPr varScale="1">
        <p:scale>
          <a:sx n="88" d="100"/>
          <a:sy n="88" d="100"/>
        </p:scale>
        <p:origin x="160" y="7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A0-4D08-B4CB-473E33CE814B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A0-4D08-B4CB-473E33CE81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A0-4D08-B4CB-473E33CE81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A0-4D08-B4CB-473E33CE814B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82000</c:v>
                </c:pt>
                <c:pt idx="1">
                  <c:v>32000</c:v>
                </c:pt>
                <c:pt idx="2">
                  <c:v>14000</c:v>
                </c:pt>
                <c:pt idx="3">
                  <c:v>12000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Part 1</c:v>
                      </c:pt>
                      <c:pt idx="1">
                        <c:v>Part 2</c:v>
                      </c:pt>
                      <c:pt idx="2">
                        <c:v>Part 3</c:v>
                      </c:pt>
                      <c:pt idx="3">
                        <c:v>Part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85A0-4D08-B4CB-473E33CE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1/29/20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1/29/20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6031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2569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0726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0602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Story time – </a:t>
            </a:r>
            <a:r>
              <a:rPr lang="en-SG" dirty="0" err="1"/>
              <a:t>coHO</a:t>
            </a:r>
            <a:r>
              <a:rPr lang="en-SG" dirty="0"/>
              <a:t> of mine got in trouble for being rude to nurses, nursing sister escalated to HOD, putting his PGY1 progress into review </a:t>
            </a:r>
            <a:r>
              <a:rPr lang="en-SG" dirty="0" err="1"/>
              <a:t>ie</a:t>
            </a:r>
            <a:r>
              <a:rPr lang="en-SG" dirty="0"/>
              <a:t> potentially could fail posting if the bosses supported the nurses</a:t>
            </a:r>
          </a:p>
          <a:p>
            <a:r>
              <a:rPr lang="en-SG" dirty="0"/>
              <a:t>Also P2 la if you’re well known to be rude during your P2 month, expect them to highlight this to the PGY1 committee some way or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294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3895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447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DBACE-0F8F-43FD-98F0-DEE13552DAD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2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4064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065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061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3084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9418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827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5167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7875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B68C-654D-1E4F-BD97-E9CA3F6FF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B065E1-1767-6248-AC30-7B5D59490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700BE-A5A0-5643-B982-E576A4BE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6DD-A3DF-2A46-984A-211D7A0E8F63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55161-B27C-D244-87AD-E8FBA971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6A1FD-6E53-9B4F-9B48-3A69282C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8E74-09E6-5541-A62F-24D0883A7F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01E01-F1F6-0340-9359-4E56D653CF27}"/>
              </a:ext>
            </a:extLst>
          </p:cNvPr>
          <p:cNvSpPr/>
          <p:nvPr userDrawn="1"/>
        </p:nvSpPr>
        <p:spPr>
          <a:xfrm>
            <a:off x="145004" y="135743"/>
            <a:ext cx="11909425" cy="6584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91EAEF-BEE9-9F46-90F0-FC28512180FA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4B6A9CC-CE0B-504E-96E6-5E2BF26CF70D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601238E-2BA7-7D48-B4CB-E077279A7FAE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85E4E58-BE71-7A48-888C-5CB6850DB1C4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1289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D171-0041-7947-A4A7-08AAE0526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A54CE-BCE2-1D40-8577-946577542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4C33C-48C4-4A40-BF7C-3619F1B0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6DD-A3DF-2A46-984A-211D7A0E8F63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B5ED0-1218-2945-BCC5-EBC9D480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7F986-5BCB-5843-A1C7-EE7F6323C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269350376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35F710-D337-404F-A348-3EC762C4BD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C35B93-08D3-7B4D-976E-6DFAF2FF7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8DF25-6447-134D-93C4-D1877751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6DD-A3DF-2A46-984A-211D7A0E8F63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92003-CEDD-6E42-A916-5D955029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27AA3-8F96-DB44-8D02-339EE5A47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92823326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3FF27-EC9A-4B3B-8FC8-8C0B22BA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EA673-E77B-454E-A2E7-937820AA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117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1909425" cy="6584950"/>
          </a:xfrm>
          <a:solidFill>
            <a:schemeClr val="accent4">
              <a:lumMod val="50000"/>
            </a:schemeClr>
          </a:solidFill>
        </p:spPr>
        <p:txBody>
          <a:bodyPr lIns="1080000" t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DCBE8D-BCDE-43F2-9C37-386C3705A5C2}"/>
              </a:ext>
            </a:extLst>
          </p:cNvPr>
          <p:cNvSpPr/>
          <p:nvPr userDrawn="1"/>
        </p:nvSpPr>
        <p:spPr>
          <a:xfrm>
            <a:off x="5277678" y="136800"/>
            <a:ext cx="5676382" cy="6584675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83424E-B9B3-4D58-988A-26DEDF734F4E}"/>
              </a:ext>
            </a:extLst>
          </p:cNvPr>
          <p:cNvSpPr/>
          <p:nvPr userDrawn="1"/>
        </p:nvSpPr>
        <p:spPr>
          <a:xfrm>
            <a:off x="0" y="0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32BBED-D126-4DCA-9557-B488A96E405F}"/>
              </a:ext>
            </a:extLst>
          </p:cNvPr>
          <p:cNvSpPr/>
          <p:nvPr userDrawn="1"/>
        </p:nvSpPr>
        <p:spPr>
          <a:xfrm>
            <a:off x="0" y="6721475"/>
            <a:ext cx="10954058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80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ntro Cop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77678" y="136525"/>
            <a:ext cx="5676382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D56AE9-6D9F-474C-A5AA-1064B66023B2}"/>
              </a:ext>
            </a:extLst>
          </p:cNvPr>
          <p:cNvGrpSpPr/>
          <p:nvPr userDrawn="1"/>
        </p:nvGrpSpPr>
        <p:grpSpPr>
          <a:xfrm>
            <a:off x="5277678" y="0"/>
            <a:ext cx="5676381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FC2C23-C626-4C00-83A4-E40C9C7E8F5A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6E2D5A7-6879-488F-81C7-1B8BA84D430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3"/>
            <a:ext cx="5085650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4608000"/>
            <a:ext cx="5085650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404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029017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18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456084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606680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658409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8" name="Slide Number Placeholder 6">
            <a:extLst>
              <a:ext uri="{FF2B5EF4-FFF2-40B4-BE49-F238E27FC236}">
                <a16:creationId xmlns:a16="http://schemas.microsoft.com/office/drawing/2014/main" id="{C4B93A79-C848-FB4C-BF10-00BE7B66F061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387620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Bullets 4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F5735D3-1D9F-7543-95B4-59FA78EE1633}"/>
              </a:ext>
            </a:extLst>
          </p:cNvPr>
          <p:cNvSpPr/>
          <p:nvPr userDrawn="1"/>
        </p:nvSpPr>
        <p:spPr>
          <a:xfrm>
            <a:off x="1729232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D89EB4-58FE-9C45-AF3E-821DBB1186EC}"/>
              </a:ext>
            </a:extLst>
          </p:cNvPr>
          <p:cNvSpPr/>
          <p:nvPr userDrawn="1"/>
        </p:nvSpPr>
        <p:spPr>
          <a:xfrm>
            <a:off x="3860091" y="773488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1070668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3100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70259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2E783B-B6C5-C74B-8CB2-1421AF723973}"/>
              </a:ext>
            </a:extLst>
          </p:cNvPr>
          <p:cNvSpPr/>
          <p:nvPr userDrawn="1"/>
        </p:nvSpPr>
        <p:spPr>
          <a:xfrm>
            <a:off x="1728254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E4FB0C7-5FAE-064C-B022-6C6F1429F789}"/>
              </a:ext>
            </a:extLst>
          </p:cNvPr>
          <p:cNvSpPr/>
          <p:nvPr userDrawn="1"/>
        </p:nvSpPr>
        <p:spPr>
          <a:xfrm>
            <a:off x="3859113" y="3771131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4068311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BDD832-2CD9-45D2-AC4D-DD00EFA5A22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47021E-0309-4638-9D02-AE2A45E2C5D1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8E8D6F-D64D-4B85-AA51-BDA9EF959E3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875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with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53037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Bullets 3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E3B0AD5-3645-8443-891F-C0E1D9763D7A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E9B724A-B58C-CD4D-8980-C0DFE08B79B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894D68-6E31-8646-BFD7-2C0D8C4CD961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86979D-82A3-4A80-B7D8-1411156740B3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5A4C3AA-BB58-4285-A38D-608FB501AC1D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BB9E9C3-2013-4B62-89A6-8A4B0F2A884F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4564187-7B7F-4203-BE0E-B2085E4F1869}"/>
              </a:ext>
            </a:extLst>
          </p:cNvPr>
          <p:cNvSpPr/>
          <p:nvPr userDrawn="1"/>
        </p:nvSpPr>
        <p:spPr>
          <a:xfrm rot="5400000">
            <a:off x="7151842" y="-373218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69" y="3674372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66469" y="4608000"/>
            <a:ext cx="3863221" cy="180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0969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90D010-2852-DE49-BD36-340D6725D1D5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654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654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D02C68-EB7D-E044-99A9-658364A3B2F0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62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962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962E1D-1D13-2B48-9F3B-CE31039DD236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271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271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C57817-9ECE-F147-BBDB-760FAF41C8E8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266025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CD87-74B8-BE44-A383-62385494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86A97-3433-DB4E-9FA0-432A93A34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88FF2-590C-B242-BB8C-EA6EE36E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6DD-A3DF-2A46-984A-211D7A0E8F63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349B1-1CD9-B142-A669-4A965224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39941-776B-0B4C-8DE2-29A4A31E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668985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A47B37-80B0-5A4F-BDC3-DE42D5B2D34F}"/>
              </a:ext>
            </a:extLst>
          </p:cNvPr>
          <p:cNvSpPr/>
          <p:nvPr userDrawn="1"/>
        </p:nvSpPr>
        <p:spPr>
          <a:xfrm>
            <a:off x="634213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1393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6AC2DF-47CD-A743-A120-FBE75B801CF3}"/>
              </a:ext>
            </a:extLst>
          </p:cNvPr>
          <p:cNvSpPr/>
          <p:nvPr userDrawn="1"/>
        </p:nvSpPr>
        <p:spPr>
          <a:xfrm>
            <a:off x="2765072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7E0F6BC-FBF2-3048-B833-61609739028C}"/>
              </a:ext>
            </a:extLst>
          </p:cNvPr>
          <p:cNvSpPr/>
          <p:nvPr userDrawn="1"/>
        </p:nvSpPr>
        <p:spPr>
          <a:xfrm>
            <a:off x="4895931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B0310F-833E-864C-9FB7-B2B2A6714808}"/>
              </a:ext>
            </a:extLst>
          </p:cNvPr>
          <p:cNvSpPr/>
          <p:nvPr userDrawn="1"/>
        </p:nvSpPr>
        <p:spPr>
          <a:xfrm>
            <a:off x="7026790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323970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24377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24377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06D597-BA39-4C4D-833F-CC0EE989B51C}"/>
              </a:ext>
            </a:extLst>
          </p:cNvPr>
          <p:cNvSpPr/>
          <p:nvPr userDrawn="1"/>
        </p:nvSpPr>
        <p:spPr>
          <a:xfrm>
            <a:off x="9157648" y="2412312"/>
            <a:ext cx="1216152" cy="1216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454828" y="270949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5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Add</a:t>
            </a:r>
          </a:p>
          <a:p>
            <a:pPr marL="266700" lvl="0" indent="-266700" algn="ctr"/>
            <a:r>
              <a:rPr lang="en-US" noProof="0" dirty="0"/>
              <a:t>Picture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5235" y="3971432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55235" y="4471987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40C2B055-E680-DE47-949A-41B3A5A9204A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904830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299E33-978D-4B8A-9AC7-FC3F151DA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3A8A6E9-DFE7-C84C-8C6D-E32D8A663AA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692184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6DB5B0F-1BA3-4AE0-9821-FC62BA98D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525" y="136525"/>
            <a:ext cx="10817535" cy="6584950"/>
          </a:xfrm>
        </p:spPr>
        <p:txBody>
          <a:bodyPr lIns="1080000" tIns="0" rIns="0" bIns="0" anchor="ctr"/>
          <a:lstStyle>
            <a:lvl1pPr marL="0" indent="0" algn="l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2952E-380C-48F5-9C93-B1EB0713EF3E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A26770-290B-4E8A-B12A-36F7DDB7F2B1}"/>
              </a:ext>
            </a:extLst>
          </p:cNvPr>
          <p:cNvGrpSpPr/>
          <p:nvPr userDrawn="1"/>
        </p:nvGrpSpPr>
        <p:grpSpPr>
          <a:xfrm>
            <a:off x="0" y="0"/>
            <a:ext cx="5277678" cy="6858000"/>
            <a:chOff x="0" y="0"/>
            <a:chExt cx="10954058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83424E-B9B3-4D58-988A-26DEDF734F4E}"/>
                </a:ext>
              </a:extLst>
            </p:cNvPr>
            <p:cNvSpPr/>
            <p:nvPr userDrawn="1"/>
          </p:nvSpPr>
          <p:spPr>
            <a:xfrm>
              <a:off x="0" y="0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32BBED-D126-4DCA-9557-B488A96E405F}"/>
                </a:ext>
              </a:extLst>
            </p:cNvPr>
            <p:cNvSpPr/>
            <p:nvPr userDrawn="1"/>
          </p:nvSpPr>
          <p:spPr>
            <a:xfrm>
              <a:off x="0" y="6721475"/>
              <a:ext cx="10954058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2894682"/>
            <a:ext cx="5085650" cy="1870007"/>
          </a:xfrm>
        </p:spPr>
        <p:txBody>
          <a:bodyPr anchor="b"/>
          <a:lstStyle>
            <a:lvl1pPr algn="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3044" y="5025053"/>
            <a:ext cx="4681330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7D147AD-3B0C-4B21-AE3D-178E0B7E3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73044" y="5431223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6EB09218-D127-4641-A366-94360A951A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73044" y="5817586"/>
            <a:ext cx="4681330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B9C42B1D-23D7-46D7-A8E3-6667AC7EFB6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73044" y="6203950"/>
            <a:ext cx="4683095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48520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10" name="Picture Placeholder 22">
            <a:extLst>
              <a:ext uri="{FF2B5EF4-FFF2-40B4-BE49-F238E27FC236}">
                <a16:creationId xmlns:a16="http://schemas.microsoft.com/office/drawing/2014/main" id="{785590BE-5BE1-4AF5-B0F8-7D999658F3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41052" y="136525"/>
            <a:ext cx="4313008" cy="6584950"/>
          </a:xfrm>
          <a:solidFill>
            <a:schemeClr val="accent4">
              <a:lumMod val="50000"/>
            </a:schemeClr>
          </a:solidFill>
        </p:spPr>
        <p:txBody>
          <a:bodyPr lIns="0" tIns="1512000" rIns="0" bIns="0" anchor="t"/>
          <a:lstStyle>
            <a:lvl1pPr marL="0" indent="0" algn="ctr">
              <a:buNone/>
              <a:defRPr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Photo </a:t>
            </a:r>
            <a:br>
              <a:rPr lang="en-US" noProof="0" dirty="0"/>
            </a:br>
            <a:r>
              <a:rPr lang="en-US" noProof="0" dirty="0"/>
              <a:t>then Send to Back for overlay effect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5505605" y="1273020"/>
            <a:ext cx="6584950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A88889-2E09-4B26-90FB-497460180E61}"/>
              </a:ext>
            </a:extLst>
          </p:cNvPr>
          <p:cNvGrpSpPr/>
          <p:nvPr userDrawn="1"/>
        </p:nvGrpSpPr>
        <p:grpSpPr>
          <a:xfrm>
            <a:off x="6641050" y="0"/>
            <a:ext cx="4313009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B70E5C8-5074-4D5F-9EBD-E5E49462D138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7144162-C52D-4D13-B080-38B1B0F6CBC6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68ABB-DAA1-4A8F-A65A-A0EADB7120F3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66470" y="1767593"/>
            <a:ext cx="3863221" cy="2595353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Emphasized Text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C5C3D10-5CD7-421D-B7BB-581518EF00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66470" y="4608000"/>
            <a:ext cx="3863221" cy="180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800" y="1593150"/>
            <a:ext cx="4348065" cy="4348065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00023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15832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559" y="1864921"/>
            <a:ext cx="3804522" cy="3804522"/>
          </a:xfrm>
          <a:prstGeom prst="ellipse">
            <a:avLst/>
          </a:prstGeom>
          <a:solidFill>
            <a:schemeClr val="accent2">
              <a:alpha val="10000"/>
            </a:schemeClr>
          </a:solidFill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20011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35820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54997" y="2207063"/>
            <a:ext cx="3120238" cy="3120238"/>
          </a:xfrm>
          <a:prstGeom prst="ellipse">
            <a:avLst/>
          </a:prstGeom>
          <a:solidFill>
            <a:schemeClr val="accent3">
              <a:alpha val="10000"/>
            </a:schemeClr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6361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25116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40258D63-D809-EE49-BCDD-8D6306004AEE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5503617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652910"/>
            <a:ext cx="101432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3617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617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95235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A059022-81BB-3141-9DC1-6E855A13A2D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1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000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Freeform: Shape 13" title="Arrow">
            <a:extLst>
              <a:ext uri="{FF2B5EF4-FFF2-40B4-BE49-F238E27FC236}">
                <a16:creationId xmlns:a16="http://schemas.microsoft.com/office/drawing/2014/main" id="{02DBE11B-8F8E-48E5-9449-E6E9E355DA0F}"/>
              </a:ext>
            </a:extLst>
          </p:cNvPr>
          <p:cNvSpPr/>
          <p:nvPr userDrawn="1"/>
        </p:nvSpPr>
        <p:spPr>
          <a:xfrm flipH="1">
            <a:off x="3570526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043801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2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043801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Freeform: Shape 14" title="Arrow">
            <a:extLst>
              <a:ext uri="{FF2B5EF4-FFF2-40B4-BE49-F238E27FC236}">
                <a16:creationId xmlns:a16="http://schemas.microsoft.com/office/drawing/2014/main" id="{6EF06703-92AF-44B7-8CE1-044DD2093118}"/>
              </a:ext>
            </a:extLst>
          </p:cNvPr>
          <p:cNvSpPr/>
          <p:nvPr userDrawn="1"/>
        </p:nvSpPr>
        <p:spPr>
          <a:xfrm flipH="1">
            <a:off x="7182327" y="1945687"/>
            <a:ext cx="254382" cy="284625"/>
          </a:xfrm>
          <a:custGeom>
            <a:avLst/>
            <a:gdLst>
              <a:gd name="connsiteX0" fmla="*/ 971574 w 1172492"/>
              <a:gd name="connsiteY0" fmla="*/ 1363 h 1311889"/>
              <a:gd name="connsiteX1" fmla="*/ 1149708 w 1172492"/>
              <a:gd name="connsiteY1" fmla="*/ 90029 h 1311889"/>
              <a:gd name="connsiteX2" fmla="*/ 1172490 w 1172492"/>
              <a:gd name="connsiteY2" fmla="*/ 157779 h 1311889"/>
              <a:gd name="connsiteX3" fmla="*/ 1171406 w 1172492"/>
              <a:gd name="connsiteY3" fmla="*/ 173319 h 1311889"/>
              <a:gd name="connsiteX4" fmla="*/ 1172000 w 1172492"/>
              <a:gd name="connsiteY4" fmla="*/ 173319 h 1311889"/>
              <a:gd name="connsiteX5" fmla="*/ 1172000 w 1172492"/>
              <a:gd name="connsiteY5" fmla="*/ 1147057 h 1311889"/>
              <a:gd name="connsiteX6" fmla="*/ 1172492 w 1172492"/>
              <a:gd name="connsiteY6" fmla="*/ 1154110 h 1311889"/>
              <a:gd name="connsiteX7" fmla="*/ 1172000 w 1172492"/>
              <a:gd name="connsiteY7" fmla="*/ 1155572 h 1311889"/>
              <a:gd name="connsiteX8" fmla="*/ 1172000 w 1172492"/>
              <a:gd name="connsiteY8" fmla="*/ 1156775 h 1311889"/>
              <a:gd name="connsiteX9" fmla="*/ 1171596 w 1172492"/>
              <a:gd name="connsiteY9" fmla="*/ 1156775 h 1311889"/>
              <a:gd name="connsiteX10" fmla="*/ 1149710 w 1172492"/>
              <a:gd name="connsiteY10" fmla="*/ 1221860 h 1311889"/>
              <a:gd name="connsiteX11" fmla="*/ 903826 w 1172492"/>
              <a:gd name="connsiteY11" fmla="*/ 1287744 h 1311889"/>
              <a:gd name="connsiteX12" fmla="*/ 88669 w 1172492"/>
              <a:gd name="connsiteY12" fmla="*/ 817113 h 1311889"/>
              <a:gd name="connsiteX13" fmla="*/ 4802 w 1172492"/>
              <a:gd name="connsiteY13" fmla="*/ 707817 h 1311889"/>
              <a:gd name="connsiteX14" fmla="*/ 2987 w 1172492"/>
              <a:gd name="connsiteY14" fmla="*/ 681795 h 1311889"/>
              <a:gd name="connsiteX15" fmla="*/ 0 w 1172492"/>
              <a:gd name="connsiteY15" fmla="*/ 672910 h 1311889"/>
              <a:gd name="connsiteX16" fmla="*/ 1184 w 1172492"/>
              <a:gd name="connsiteY16" fmla="*/ 655930 h 1311889"/>
              <a:gd name="connsiteX17" fmla="*/ 2 w 1172492"/>
              <a:gd name="connsiteY17" fmla="*/ 638979 h 1311889"/>
              <a:gd name="connsiteX18" fmla="*/ 2984 w 1172492"/>
              <a:gd name="connsiteY18" fmla="*/ 630110 h 1311889"/>
              <a:gd name="connsiteX19" fmla="*/ 4800 w 1172492"/>
              <a:gd name="connsiteY19" fmla="*/ 604073 h 1311889"/>
              <a:gd name="connsiteX20" fmla="*/ 88667 w 1172492"/>
              <a:gd name="connsiteY20" fmla="*/ 494775 h 1311889"/>
              <a:gd name="connsiteX21" fmla="*/ 903824 w 1172492"/>
              <a:gd name="connsiteY21" fmla="*/ 24144 h 1311889"/>
              <a:gd name="connsiteX22" fmla="*/ 971574 w 1172492"/>
              <a:gd name="connsiteY22" fmla="*/ 1363 h 131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72492" h="1311889">
                <a:moveTo>
                  <a:pt x="971574" y="1363"/>
                </a:moveTo>
                <a:cubicBezTo>
                  <a:pt x="1041186" y="-7275"/>
                  <a:pt x="1112429" y="25460"/>
                  <a:pt x="1149708" y="90029"/>
                </a:cubicBezTo>
                <a:cubicBezTo>
                  <a:pt x="1162135" y="111552"/>
                  <a:pt x="1169611" y="134575"/>
                  <a:pt x="1172490" y="157779"/>
                </a:cubicBezTo>
                <a:lnTo>
                  <a:pt x="1171406" y="173319"/>
                </a:lnTo>
                <a:lnTo>
                  <a:pt x="1172000" y="173319"/>
                </a:lnTo>
                <a:lnTo>
                  <a:pt x="1172000" y="1147057"/>
                </a:lnTo>
                <a:lnTo>
                  <a:pt x="1172492" y="1154110"/>
                </a:lnTo>
                <a:lnTo>
                  <a:pt x="1172000" y="1155572"/>
                </a:lnTo>
                <a:lnTo>
                  <a:pt x="1172000" y="1156775"/>
                </a:lnTo>
                <a:lnTo>
                  <a:pt x="1171596" y="1156775"/>
                </a:lnTo>
                <a:lnTo>
                  <a:pt x="1149710" y="1221860"/>
                </a:lnTo>
                <a:cubicBezTo>
                  <a:pt x="1100005" y="1307952"/>
                  <a:pt x="989918" y="1337450"/>
                  <a:pt x="903826" y="1287744"/>
                </a:cubicBezTo>
                <a:lnTo>
                  <a:pt x="88669" y="817113"/>
                </a:lnTo>
                <a:cubicBezTo>
                  <a:pt x="45622" y="792261"/>
                  <a:pt x="16725" y="752313"/>
                  <a:pt x="4802" y="707817"/>
                </a:cubicBezTo>
                <a:lnTo>
                  <a:pt x="2987" y="681795"/>
                </a:lnTo>
                <a:lnTo>
                  <a:pt x="0" y="672910"/>
                </a:lnTo>
                <a:lnTo>
                  <a:pt x="1184" y="655930"/>
                </a:lnTo>
                <a:lnTo>
                  <a:pt x="2" y="638979"/>
                </a:lnTo>
                <a:lnTo>
                  <a:pt x="2984" y="630110"/>
                </a:lnTo>
                <a:lnTo>
                  <a:pt x="4800" y="604073"/>
                </a:lnTo>
                <a:cubicBezTo>
                  <a:pt x="16723" y="559576"/>
                  <a:pt x="45621" y="519628"/>
                  <a:pt x="88667" y="494775"/>
                </a:cubicBezTo>
                <a:lnTo>
                  <a:pt x="903824" y="24144"/>
                </a:lnTo>
                <a:cubicBezTo>
                  <a:pt x="925347" y="11718"/>
                  <a:pt x="948370" y="4242"/>
                  <a:pt x="971574" y="1363"/>
                </a:cubicBezTo>
                <a:close/>
              </a:path>
            </a:pathLst>
          </a:custGeom>
          <a:noFill/>
          <a:ln w="25400" cap="rnd">
            <a:solidFill>
              <a:srgbClr val="4B4B4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655602" y="1728000"/>
            <a:ext cx="2919633" cy="720000"/>
          </a:xfrm>
          <a:solidFill>
            <a:schemeClr val="tx1">
              <a:lumMod val="75000"/>
              <a:lumOff val="25000"/>
            </a:schemeClr>
          </a:solidFill>
          <a:ln w="28575">
            <a:solidFill>
              <a:schemeClr val="accent3"/>
            </a:solidFill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655602" y="2448000"/>
            <a:ext cx="2919633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B1CB22CF-1587-E74F-B211-A50F838025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EC13E70C-589A-40D0-83ED-C913136ACD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45BB7166-E008-49D6-8450-A5312FEF5DA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B8CCF0D9-2E35-46E1-9212-1B3509896D2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794" y="1952049"/>
            <a:ext cx="1476951" cy="1476951"/>
          </a:xfrm>
          <a:solidFill>
            <a:schemeClr val="bg1">
              <a:lumMod val="95000"/>
              <a:alpha val="70000"/>
            </a:schemeClr>
          </a:solidFill>
          <a:ln w="12700" cap="flat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Image Here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AE8F62FC-AFDE-3E45-856E-4C504FC42FEC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1008000"/>
            <a:ext cx="10144125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12424001-B070-42CA-89F1-75B99FC8ED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92656" y="2256300"/>
            <a:ext cx="1217130" cy="1217130"/>
          </a:xfrm>
          <a:noFill/>
          <a:ln w="12700" cap="sq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06D803D4-7F73-49F7-9CC0-E376C2AB01D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060200" y="2256300"/>
            <a:ext cx="1217130" cy="1217130"/>
          </a:xfrm>
          <a:noFill/>
          <a:ln w="12700" cap="sq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43495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442861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55A4F561-30F1-443F-9FFB-05E1EC71524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627744" y="2256300"/>
            <a:ext cx="1217130" cy="1217130"/>
          </a:xfrm>
          <a:noFill/>
          <a:ln w="12700" cap="sq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00249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02499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4" name="Picture Placeholder 15">
            <a:extLst>
              <a:ext uri="{FF2B5EF4-FFF2-40B4-BE49-F238E27FC236}">
                <a16:creationId xmlns:a16="http://schemas.microsoft.com/office/drawing/2014/main" id="{E9836B2F-D2CC-4A47-A3FE-016E92B80252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92656" y="4023015"/>
            <a:ext cx="1217130" cy="1217130"/>
          </a:xfrm>
          <a:noFill/>
          <a:ln w="12700" cap="sq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5" name="Picture Placeholder 15">
            <a:extLst>
              <a:ext uri="{FF2B5EF4-FFF2-40B4-BE49-F238E27FC236}">
                <a16:creationId xmlns:a16="http://schemas.microsoft.com/office/drawing/2014/main" id="{02EC6DDF-472F-47FF-AB50-84DEB99BB340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4060200" y="4023015"/>
            <a:ext cx="1217130" cy="1217130"/>
          </a:xfrm>
          <a:noFill/>
          <a:ln w="12700" cap="sq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43495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442861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6" name="Picture Placeholder 15">
            <a:extLst>
              <a:ext uri="{FF2B5EF4-FFF2-40B4-BE49-F238E27FC236}">
                <a16:creationId xmlns:a16="http://schemas.microsoft.com/office/drawing/2014/main" id="{B6BBF386-2A9D-4CE1-BEA4-F34ECCB54C5B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627744" y="4023015"/>
            <a:ext cx="1217130" cy="1217130"/>
          </a:xfrm>
          <a:noFill/>
          <a:ln w="12700" cap="sq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00249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002499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4" name="Slide Number Placeholder 6">
            <a:extLst>
              <a:ext uri="{FF2B5EF4-FFF2-40B4-BE49-F238E27FC236}">
                <a16:creationId xmlns:a16="http://schemas.microsoft.com/office/drawing/2014/main" id="{694CD2E2-CA8B-354D-8563-5AC361B78B27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CD2AAA-246C-4A45-BE24-C1A9DB1D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A0092-7256-3C4E-857B-D93B1A8D2CC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9829B2-67B8-42AF-A8F6-0483C504E33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97204"/>
            <a:ext cx="4865864" cy="497975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0953015-A379-403E-8191-D885E217C7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9372" y="1197204"/>
            <a:ext cx="4865864" cy="497975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DDBE-D0F4-1049-81A7-91A5A459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702CF-ED90-314C-9D6F-F0DF086A2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5A364-6115-6E43-9EB8-BCB19EB0B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6DD-A3DF-2A46-984A-211D7A0E8F63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83E22-BAAE-3D45-A83B-642D5452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8830F-FBD8-B54D-A950-CE66C1AB2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A94116-3FE5-7242-995C-9E9D7A9EDB1C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5590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240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83617" y="1152000"/>
            <a:ext cx="3240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35235" y="1152000"/>
            <a:ext cx="3240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C3A1E70-888C-457D-AFFC-B6844C5A7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B8ADDC7-03DF-504A-BCB2-CD59459CCF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908000" cy="503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90809" y="1152525"/>
            <a:ext cx="19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9618" y="1152525"/>
            <a:ext cx="19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8427" y="1148060"/>
            <a:ext cx="19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67235" y="1152525"/>
            <a:ext cx="19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219BBF2-DEB7-4E8E-8C83-D3D10FA6E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8BEF633-490C-6441-95CA-B2301D2D96D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4860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4860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73AE6F-1F65-4C50-B8BB-3CE8E3C0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FE5FCFC-5862-8346-B282-9ACAE5AA2B9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84CD98A-64EE-42B1-9A8B-F495FEF2E9F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5715235" y="1581663"/>
            <a:ext cx="4786225" cy="4608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9F7B39C-4DE9-4650-869E-0410A8E29AA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715235" y="1151999"/>
            <a:ext cx="4860000" cy="359999"/>
          </a:xfrm>
        </p:spPr>
        <p:txBody>
          <a:bodyPr vert="horz" lIns="0" tIns="0" rIns="0" bIns="0" rtlCol="0" anchor="t">
            <a:noAutofit/>
          </a:bodyPr>
          <a:lstStyle>
            <a:lvl1pPr marL="0" indent="0">
              <a:buNone/>
              <a:defRPr lang="en-US" sz="2400" b="1"/>
            </a:lvl1pPr>
          </a:lstStyle>
          <a:p>
            <a:pPr marL="266700" lvl="0" indent="-26670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D5478-FA4F-48AE-8588-59081070B7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1"/>
            <a:ext cx="5082602" cy="5403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780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5454C20-CBD2-8F4B-8A28-F61813EE96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FFE2F7D-AF1E-41D2-8D7B-FE0BB1B5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7336E73-8189-49DD-8813-80CD92FB570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50FC2D7-C428-4985-A707-D3D2DA6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06374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3924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8DDE606-CFBE-5C4D-91D3-266C9C6E73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091633" y="6456363"/>
            <a:ext cx="962795" cy="264330"/>
          </a:xfrm>
        </p:spPr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88D655-4406-4239-85EC-50C2308745AA}"/>
              </a:ext>
            </a:extLst>
          </p:cNvPr>
          <p:cNvSpPr/>
          <p:nvPr userDrawn="1"/>
        </p:nvSpPr>
        <p:spPr>
          <a:xfrm>
            <a:off x="145004" y="135743"/>
            <a:ext cx="11909425" cy="658495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9DDC4F-A427-4A89-A8C8-29E5B3636915}"/>
              </a:ext>
            </a:extLst>
          </p:cNvPr>
          <p:cNvGrpSpPr/>
          <p:nvPr userDrawn="1"/>
        </p:nvGrpSpPr>
        <p:grpSpPr>
          <a:xfrm>
            <a:off x="5277678" y="0"/>
            <a:ext cx="5676382" cy="6858000"/>
            <a:chOff x="0" y="0"/>
            <a:chExt cx="12192000" cy="6858000"/>
          </a:xfrm>
          <a:solidFill>
            <a:schemeClr val="accent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16DDCD-23BC-4768-B673-35E1C415BFCE}"/>
                </a:ext>
              </a:extLst>
            </p:cNvPr>
            <p:cNvSpPr/>
            <p:nvPr userDrawn="1"/>
          </p:nvSpPr>
          <p:spPr>
            <a:xfrm>
              <a:off x="0" y="0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90EB2DE-F6E9-449A-BC72-D4F6DBBB6343}"/>
                </a:ext>
              </a:extLst>
            </p:cNvPr>
            <p:cNvSpPr/>
            <p:nvPr userDrawn="1"/>
          </p:nvSpPr>
          <p:spPr>
            <a:xfrm>
              <a:off x="0" y="6721475"/>
              <a:ext cx="12192000" cy="13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your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7190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534836-D52B-45E3-A123-FB9FFE3E0AE5}"/>
              </a:ext>
            </a:extLst>
          </p:cNvPr>
          <p:cNvSpPr/>
          <p:nvPr userDrawn="1"/>
        </p:nvSpPr>
        <p:spPr>
          <a:xfrm rot="5400000">
            <a:off x="4823394" y="590809"/>
            <a:ext cx="6584950" cy="567638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3044" y="3674372"/>
            <a:ext cx="5085650" cy="1870007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3044" y="5711550"/>
            <a:ext cx="5085650" cy="69166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4EF2B-4C23-4FC2-B680-617BC7D8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 dirty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40147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1CA-B9DD-F44F-B050-5C5FC945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FFDC8-A06F-F449-8267-6EA1B2BFC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389F8-FC7D-EC49-A8EE-7BFACEAA9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995BA-7E07-D241-A8EF-E7496AEE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6DD-A3DF-2A46-984A-211D7A0E8F63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CECC1-F8DC-F94E-BF62-509EADDD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95B6E-FAD8-B14F-B3EA-88FA2D5B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216172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B30D8-4531-6C44-9E64-4BF752E2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04404-32DA-6E41-B8E4-62AB73C3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3246B-2ED6-D442-85C3-0B0010D62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6EC4A-A23B-A548-BEAD-A58E4641F7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36F0EA-D61E-CF46-B275-A905E0A67F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1C2D52-236B-AE49-8173-01E54270B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6DD-A3DF-2A46-984A-211D7A0E8F63}" type="datetimeFigureOut">
              <a:rPr lang="en-US" smtClean="0"/>
              <a:t>1/29/20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473631-7D58-534C-8322-786D229A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EE0CF-1993-D448-9F4A-C764AE67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249071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0ED0-7027-C34E-A15C-D9D68D6C4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F9BAE-47D5-E647-858B-6C2314FA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6DD-A3DF-2A46-984A-211D7A0E8F63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3602C4-C8B2-4447-85E2-8F9B9B21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7BEAE-5416-CA43-861D-44B1566A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3677834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0D36A3-C0BA-4E43-BA6E-98EFA7ACE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6DD-A3DF-2A46-984A-211D7A0E8F63}" type="datetimeFigureOut">
              <a:rPr lang="en-US" smtClean="0"/>
              <a:t>1/29/20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B6AA92-5703-3745-A5EF-99B6FAEB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93414-8030-674A-A5FF-A4667D191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73978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AD40-44B6-1E46-AF8C-3809CFAA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D7E21-86C7-BC48-BB30-4C237E7FD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30CDE-E5C9-CC4B-8B32-53C6212BD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945DC-F985-1647-B229-67D05762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6DD-A3DF-2A46-984A-211D7A0E8F63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0E0AE-BBD0-134D-B585-42BFAF91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82DF0-3090-204A-A13C-C5D478C3D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78898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35326-A255-0B45-A8FA-BF1E02B8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6A40B2-25E7-0645-B7CE-63C5EF7FE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EAC24-001C-074B-9386-B0845FB45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64F238-FAAA-BC44-8F2D-B7B10465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6DD-A3DF-2A46-984A-211D7A0E8F63}" type="datetimeFigureOut">
              <a:rPr lang="en-US" smtClean="0"/>
              <a:t>1/29/20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4D962-A02E-DA42-84B1-7D141909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72BBC-AEAA-284D-B56E-B3D53CEF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170096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549BE-EEFD-484E-B8E7-447BDF33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EFA26-AD86-564B-8861-A6945BC2B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0B83-17BA-6F49-92F9-5706CBCD4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786DD-A3DF-2A46-984A-211D7A0E8F63}" type="datetimeFigureOut">
              <a:rPr lang="en-US" smtClean="0"/>
              <a:t>1/29/20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83F9D-4FAD-3647-99A7-8C8C9090C3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D3A4B-B4EF-A543-8C71-7B37736F9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‹#›</a:t>
            </a:fld>
            <a:endParaRPr lang="en-US" b="1" i="1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A8FBA-1CB3-C24C-95D4-87E8481E7773}"/>
              </a:ext>
            </a:extLst>
          </p:cNvPr>
          <p:cNvSpPr/>
          <p:nvPr userDrawn="1"/>
        </p:nvSpPr>
        <p:spPr>
          <a:xfrm>
            <a:off x="0" y="0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017C7-6326-764F-BDEC-A8A7A509D621}"/>
              </a:ext>
            </a:extLst>
          </p:cNvPr>
          <p:cNvSpPr/>
          <p:nvPr userDrawn="1"/>
        </p:nvSpPr>
        <p:spPr>
          <a:xfrm rot="5400000">
            <a:off x="-3360737" y="3360737"/>
            <a:ext cx="6858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20444D-8BBA-C144-8E70-277BEEEB2266}"/>
              </a:ext>
            </a:extLst>
          </p:cNvPr>
          <p:cNvSpPr/>
          <p:nvPr userDrawn="1"/>
        </p:nvSpPr>
        <p:spPr>
          <a:xfrm rot="5400000">
            <a:off x="8144030" y="2810031"/>
            <a:ext cx="6858000" cy="123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1ED62-D432-6F41-82F1-D006E5F8BB29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5F30C7-D42D-F546-B4AE-2B03C3397870}"/>
              </a:ext>
            </a:extLst>
          </p:cNvPr>
          <p:cNvSpPr txBox="1"/>
          <p:nvPr userDrawn="1"/>
        </p:nvSpPr>
        <p:spPr bwMode="black">
          <a:xfrm>
            <a:off x="10784043" y="6001196"/>
            <a:ext cx="1577974" cy="364697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2500" b="1" spc="0" baseline="0" dirty="0">
                <a:solidFill>
                  <a:schemeClr val="accent1">
                    <a:lumMod val="75000"/>
                  </a:schemeClr>
                </a:solidFill>
              </a:rPr>
              <a:t>LKC</a:t>
            </a:r>
          </a:p>
        </p:txBody>
      </p:sp>
    </p:spTree>
    <p:extLst>
      <p:ext uri="{BB962C8B-B14F-4D97-AF65-F5344CB8AC3E}">
        <p14:creationId xmlns:p14="http://schemas.microsoft.com/office/powerpoint/2010/main" val="79164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666" r:id="rId23"/>
    <p:sldLayoutId id="2147483669" r:id="rId24"/>
    <p:sldLayoutId id="2147483670" r:id="rId25"/>
    <p:sldLayoutId id="2147483671" r:id="rId26"/>
    <p:sldLayoutId id="2147483673" r:id="rId27"/>
    <p:sldLayoutId id="2147483674" r:id="rId28"/>
    <p:sldLayoutId id="2147483652" r:id="rId29"/>
    <p:sldLayoutId id="2147483656" r:id="rId30"/>
    <p:sldLayoutId id="2147483657" r:id="rId31"/>
    <p:sldLayoutId id="2147483653" r:id="rId32"/>
    <p:sldLayoutId id="2147483677" r:id="rId33"/>
    <p:sldLayoutId id="2147483678" r:id="rId34"/>
    <p:sldLayoutId id="2147483654" r:id="rId35"/>
    <p:sldLayoutId id="2147483675" r:id="rId36"/>
    <p:sldLayoutId id="2147483676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33.png"/><Relationship Id="rId7" Type="http://schemas.openxmlformats.org/officeDocument/2006/relationships/chart" Target="../charts/chart1.xml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svg"/><Relationship Id="rId11" Type="http://schemas.openxmlformats.org/officeDocument/2006/relationships/image" Target="../media/image40.svg"/><Relationship Id="rId5" Type="http://schemas.openxmlformats.org/officeDocument/2006/relationships/image" Target="../media/image35.pn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4" Type="http://schemas.openxmlformats.org/officeDocument/2006/relationships/image" Target="../media/image34.sv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sv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8.sv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8.jpeg"/><Relationship Id="rId7" Type="http://schemas.openxmlformats.org/officeDocument/2006/relationships/image" Target="../media/image6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sv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682B9F-7F3A-3C4D-8827-C31787CD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Flow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AE3A38-1524-B443-A0ED-1E26ADE8F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/>
              <a:t>1830 – 1845: General Intro to HO Year</a:t>
            </a:r>
          </a:p>
          <a:p>
            <a:r>
              <a:rPr lang="en-US" sz="2000"/>
              <a:t>1850 – 1910: Internal Medicine Sharing </a:t>
            </a:r>
          </a:p>
          <a:p>
            <a:r>
              <a:rPr lang="en-US" sz="2000"/>
              <a:t>1910 – 1930: Light Refreshments</a:t>
            </a:r>
          </a:p>
          <a:p>
            <a:r>
              <a:rPr lang="en-US" sz="2000"/>
              <a:t>1930 – 2000: General Surgery </a:t>
            </a:r>
          </a:p>
          <a:p>
            <a:r>
              <a:rPr lang="en-US" sz="2000"/>
              <a:t>2000 – 2020: Orthopaedics </a:t>
            </a:r>
          </a:p>
          <a:p>
            <a:r>
              <a:rPr lang="en-US" sz="2000"/>
              <a:t>2020 – 2035: Obstetrics &amp; Gynaecology</a:t>
            </a:r>
          </a:p>
          <a:p>
            <a:r>
              <a:rPr lang="en-US" sz="2000"/>
              <a:t>2035 – 2050: Paediatrics</a:t>
            </a:r>
          </a:p>
          <a:p>
            <a:r>
              <a:rPr lang="en-US" sz="2000"/>
              <a:t>2050 – 2100: Q&amp;A</a:t>
            </a:r>
          </a:p>
        </p:txBody>
      </p:sp>
      <p:pic>
        <p:nvPicPr>
          <p:cNvPr id="9" name="Picture 8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2443FF6D-70FF-4A01-A5D7-DA5A7CA48E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47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mage containing medical tweezers of various sizes, some pills, and a hand holding a pen writing on a piece of paper attached to a clipboard">
            <a:extLst>
              <a:ext uri="{FF2B5EF4-FFF2-40B4-BE49-F238E27FC236}">
                <a16:creationId xmlns:a16="http://schemas.microsoft.com/office/drawing/2014/main" id="{58E8F1D1-2E7D-42A1-89B1-02F0157F58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" r="121"/>
          <a:stretch>
            <a:fillRect/>
          </a:stretch>
        </p:blipFill>
        <p:spPr>
          <a:xfrm>
            <a:off x="136526" y="136525"/>
            <a:ext cx="5408768" cy="32924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7DC055-29AA-4AE9-8621-A0765113CDF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5573044" y="1090199"/>
            <a:ext cx="5085650" cy="691666"/>
          </a:xfrm>
        </p:spPr>
        <p:txBody>
          <a:bodyPr/>
          <a:lstStyle/>
          <a:p>
            <a:r>
              <a:rPr lang="en-US" dirty="0"/>
              <a:t>Post-MBBS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AFB058-F34E-4FAC-AA90-D1CB170C9984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5573044" y="2355574"/>
            <a:ext cx="5085650" cy="499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Overview of PGY1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Now till PGY1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Day of a PGY1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to be a functional HO and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Seniors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Words of wisdom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703FA-65E2-4E60-B9CE-387169A2F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b="1" i="1" smtClean="0"/>
              <a:pPr/>
              <a:t>10</a:t>
            </a:fld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3314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364C9-8DA9-41DE-ADFB-7BE81BC2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>
                <a:spcAft>
                  <a:spcPts val="600"/>
                </a:spcAft>
              </a:pPr>
              <a:t>11</a:t>
            </a:fld>
            <a:endParaRPr lang="en-US" b="1" i="1" noProof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0DD7885-6CB2-4623-8A38-052E92A334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849563"/>
            <a:ext cx="10142538" cy="431800"/>
          </a:xfrm>
        </p:spPr>
        <p:txBody>
          <a:bodyPr/>
          <a:lstStyle/>
          <a:p>
            <a:pPr algn="ctr"/>
            <a:r>
              <a:rPr lang="en-US" sz="3500" dirty="0"/>
              <a:t>18 weeks</a:t>
            </a:r>
            <a:br>
              <a:rPr lang="en-US" dirty="0"/>
            </a:br>
            <a:r>
              <a:rPr lang="en-US" sz="1600" dirty="0"/>
              <a:t>Till  Start  of  HO  </a:t>
            </a:r>
            <a:r>
              <a:rPr lang="en-US" sz="1600" dirty="0">
                <a:sym typeface="Wingdings" panose="05000000000000000000" pitchFamily="2" charset="2"/>
              </a:rPr>
              <a:t>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5328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3C8099-9769-4951-8485-87A3B903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364C9-8DA9-41DE-ADFB-7BE81BC27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>
                <a:spcAft>
                  <a:spcPts val="600"/>
                </a:spcAft>
              </a:pPr>
              <a:t>12</a:t>
            </a:fld>
            <a:endParaRPr lang="en-US" b="1" i="1" noProof="0"/>
          </a:p>
        </p:txBody>
      </p:sp>
      <p:pic>
        <p:nvPicPr>
          <p:cNvPr id="6" name="Picture 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09A300B2-893A-4A11-87D3-94D8562B5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4" y="864000"/>
            <a:ext cx="4724026" cy="51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1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 descr="Doctor">
            <a:extLst>
              <a:ext uri="{FF2B5EF4-FFF2-40B4-BE49-F238E27FC236}">
                <a16:creationId xmlns:a16="http://schemas.microsoft.com/office/drawing/2014/main" id="{A1AA205C-54CC-4A28-9B43-520D5A97DD74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5F34C1-576F-4BF7-8C9C-D507F213AE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3 Postings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E93992-F65E-48D7-971D-FA51E969BE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4265" y="4394372"/>
            <a:ext cx="1788654" cy="720000"/>
          </a:xfrm>
        </p:spPr>
        <p:txBody>
          <a:bodyPr/>
          <a:lstStyle/>
          <a:p>
            <a:r>
              <a:rPr lang="en-US" dirty="0"/>
              <a:t>4 months each</a:t>
            </a:r>
          </a:p>
          <a:p>
            <a:r>
              <a:rPr lang="en-US" dirty="0"/>
              <a:t>Allocations random</a:t>
            </a:r>
          </a:p>
          <a:p>
            <a:r>
              <a:rPr lang="en-US" dirty="0"/>
              <a:t>1 IM + 1 surgical + 1 elective</a:t>
            </a:r>
          </a:p>
          <a:p>
            <a:r>
              <a:rPr lang="en-US" dirty="0"/>
              <a:t>x1/52 AL per posting</a:t>
            </a:r>
          </a:p>
          <a:p>
            <a:r>
              <a:rPr lang="en-US" dirty="0"/>
              <a:t>$4000/</a:t>
            </a:r>
            <a:r>
              <a:rPr lang="en-US" dirty="0" err="1"/>
              <a:t>mth</a:t>
            </a:r>
            <a:r>
              <a:rPr lang="en-US" dirty="0"/>
              <a:t> + call pay</a:t>
            </a:r>
          </a:p>
          <a:p>
            <a:r>
              <a:rPr lang="en-US" dirty="0"/>
              <a:t>$666 PTF (prorated)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CB0B4A0-79F2-4CB5-BBB6-FEEBD84652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Calls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810F29-B4A6-4A97-903D-F931D52ACA7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sigh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r>
              <a:rPr lang="en-US" dirty="0"/>
              <a:t> </a:t>
            </a:r>
            <a:r>
              <a:rPr lang="en-US" dirty="0" err="1"/>
              <a:t>sigh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053976-DF5A-4CE2-94FB-5F70C906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256EF6-3CDE-4ADE-8753-BF5040E3C65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Making medical decisions</a:t>
            </a:r>
          </a:p>
          <a:p>
            <a:r>
              <a:rPr lang="en-US" dirty="0"/>
              <a:t>Working with colleagues</a:t>
            </a:r>
          </a:p>
          <a:p>
            <a:r>
              <a:rPr lang="en-US" dirty="0"/>
              <a:t>Dealing with AHP / nurses / families</a:t>
            </a:r>
          </a:p>
          <a:p>
            <a:r>
              <a:rPr lang="en-US" dirty="0"/>
              <a:t>Working under bosses</a:t>
            </a:r>
          </a:p>
        </p:txBody>
      </p:sp>
      <p:pic>
        <p:nvPicPr>
          <p:cNvPr id="21" name="Picture Placeholder 20" descr="Image of digital blood sugar machine and an empty bottle of test strips turned on its side.">
            <a:extLst>
              <a:ext uri="{FF2B5EF4-FFF2-40B4-BE49-F238E27FC236}">
                <a16:creationId xmlns:a16="http://schemas.microsoft.com/office/drawing/2014/main" id="{F4941105-96AE-42F4-A7DC-B53030B8531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" r="53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FC2AC-377D-452C-9D03-2F9F7AC5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/>
          <a:lstStyle/>
          <a:p>
            <a:r>
              <a:rPr lang="en-US" dirty="0"/>
              <a:t>PGY1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28FED25-4DDC-4D72-A54E-3E227B4203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/>
        <p:txBody>
          <a:bodyPr/>
          <a:lstStyle/>
          <a:p>
            <a:r>
              <a:rPr lang="en-US" dirty="0"/>
              <a:t>An overview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6BDBEA-2EB9-46A6-9498-C171B6423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ltGray">
          <a:xfrm rot="5400000">
            <a:off x="7151842" y="-373218"/>
            <a:ext cx="3292475" cy="4311960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754AEE-CBBA-41D9-960E-3119BC1B8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invGray">
          <a:xfrm rot="5400000">
            <a:off x="7151842" y="2919257"/>
            <a:ext cx="3292475" cy="431196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 descr="Crying Face with No Fill">
            <a:extLst>
              <a:ext uri="{FF2B5EF4-FFF2-40B4-BE49-F238E27FC236}">
                <a16:creationId xmlns:a16="http://schemas.microsoft.com/office/drawing/2014/main" id="{A7C5921E-D536-4351-BA3F-793F3B37CC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2252" y="2709492"/>
            <a:ext cx="621792" cy="621792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pic>
        <p:nvPicPr>
          <p:cNvPr id="24" name="Picture Placeholder 22" descr="Stethoscope">
            <a:extLst>
              <a:ext uri="{FF2B5EF4-FFF2-40B4-BE49-F238E27FC236}">
                <a16:creationId xmlns:a16="http://schemas.microsoft.com/office/drawing/2014/main" id="{CB5FB11B-9242-4170-B477-8F3CA60282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31393" y="2709492"/>
            <a:ext cx="621792" cy="621792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378458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B054-7855-4114-9BCE-0130BF9C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till HO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29710F-626E-47E6-9916-873AC71C72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44" y="1317120"/>
            <a:ext cx="10144125" cy="252000"/>
          </a:xfrm>
        </p:spPr>
        <p:txBody>
          <a:bodyPr/>
          <a:lstStyle/>
          <a:p>
            <a:r>
              <a:rPr lang="en-US" dirty="0"/>
              <a:t>Learn </a:t>
            </a:r>
            <a:r>
              <a:rPr lang="en-US" dirty="0" err="1"/>
              <a:t>Learn</a:t>
            </a:r>
            <a:r>
              <a:rPr lang="en-US" dirty="0"/>
              <a:t> </a:t>
            </a:r>
            <a:r>
              <a:rPr lang="en-US" dirty="0" err="1"/>
              <a:t>Learn</a:t>
            </a:r>
            <a:r>
              <a:rPr lang="en-US" dirty="0"/>
              <a:t>, and have fun!! </a:t>
            </a:r>
          </a:p>
        </p:txBody>
      </p:sp>
      <p:pic>
        <p:nvPicPr>
          <p:cNvPr id="21" name="Picture Placeholder 20" descr="IV">
            <a:extLst>
              <a:ext uri="{FF2B5EF4-FFF2-40B4-BE49-F238E27FC236}">
                <a16:creationId xmlns:a16="http://schemas.microsoft.com/office/drawing/2014/main" id="{29F61CCC-B375-46FD-AC69-F11C1EB5757F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28" b="128"/>
          <a:stretch/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23989-3B52-4E3D-A635-D939C417B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Ward work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B7F5F9-AC4C-4CA4-ABAB-271F6B44A0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Rounds / Exits </a:t>
            </a:r>
          </a:p>
          <a:p>
            <a:r>
              <a:rPr lang="en-US" dirty="0"/>
              <a:t>Procedures</a:t>
            </a:r>
          </a:p>
          <a:p>
            <a:r>
              <a:rPr lang="en-US" dirty="0"/>
              <a:t>Blues</a:t>
            </a:r>
          </a:p>
          <a:p>
            <a:r>
              <a:rPr lang="en-US" dirty="0"/>
              <a:t>Comms</a:t>
            </a:r>
          </a:p>
          <a:p>
            <a:r>
              <a:rPr lang="en-US" dirty="0"/>
              <a:t>Working in a team</a:t>
            </a:r>
          </a:p>
          <a:p>
            <a:endParaRPr lang="en-US" dirty="0"/>
          </a:p>
        </p:txBody>
      </p:sp>
      <p:pic>
        <p:nvPicPr>
          <p:cNvPr id="23" name="Picture Placeholder 22" descr="Smart Phone">
            <a:extLst>
              <a:ext uri="{FF2B5EF4-FFF2-40B4-BE49-F238E27FC236}">
                <a16:creationId xmlns:a16="http://schemas.microsoft.com/office/drawing/2014/main" id="{E25DFC4C-7C37-49B1-B6A5-9145D825125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8" b="128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FE4ACF-78F8-4143-A8FF-BB1CAF035FC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Calls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1739BB-184A-4F2F-A194-E2AC5447261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Long hours</a:t>
            </a:r>
          </a:p>
          <a:p>
            <a:r>
              <a:rPr lang="en-US" dirty="0"/>
              <a:t>Thinking like a HO</a:t>
            </a:r>
          </a:p>
          <a:p>
            <a:r>
              <a:rPr lang="en-US" dirty="0"/>
              <a:t> Prioritizing</a:t>
            </a:r>
          </a:p>
        </p:txBody>
      </p:sp>
      <p:pic>
        <p:nvPicPr>
          <p:cNvPr id="25" name="Picture Placeholder 24" descr="Tongue face with no fill">
            <a:extLst>
              <a:ext uri="{FF2B5EF4-FFF2-40B4-BE49-F238E27FC236}">
                <a16:creationId xmlns:a16="http://schemas.microsoft.com/office/drawing/2014/main" id="{A959DDB7-1BF9-4963-9901-AE8A8DFB8302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1C8737-2F2E-4041-B588-265FBBB0817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Low stakes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E85709-7A8D-448D-80D2-31C8C1E22A7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Best time to make mistakes and learn</a:t>
            </a:r>
          </a:p>
          <a:p>
            <a:r>
              <a:rPr lang="en-US" dirty="0"/>
              <a:t>You can really contribute to the team</a:t>
            </a:r>
          </a:p>
          <a:p>
            <a:r>
              <a:rPr lang="en-US" dirty="0"/>
              <a:t>Explore interests 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3768A-5307-49F8-B634-ACCA9B7C4886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96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BC95-9A61-42D6-889E-D19E72BE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a PGY1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E70AE6-D9C2-4E1B-A376-A7A7DEE1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b="1" i="1" smtClean="0"/>
              <a:pPr/>
              <a:t>15</a:t>
            </a:fld>
            <a:endParaRPr lang="en-US" b="1" i="1" dirty="0"/>
          </a:p>
        </p:txBody>
      </p:sp>
      <p:grpSp>
        <p:nvGrpSpPr>
          <p:cNvPr id="10" name="Group 9" title="Fund Category (Grouped)">
            <a:extLst>
              <a:ext uri="{FF2B5EF4-FFF2-40B4-BE49-F238E27FC236}">
                <a16:creationId xmlns:a16="http://schemas.microsoft.com/office/drawing/2014/main" id="{78FA785D-9264-466B-AEAA-8E2A8AC23BFF}"/>
              </a:ext>
            </a:extLst>
          </p:cNvPr>
          <p:cNvGrpSpPr/>
          <p:nvPr/>
        </p:nvGrpSpPr>
        <p:grpSpPr>
          <a:xfrm>
            <a:off x="1060398" y="1158373"/>
            <a:ext cx="2456706" cy="1634164"/>
            <a:chOff x="635303" y="993330"/>
            <a:chExt cx="2456706" cy="1634164"/>
          </a:xfrm>
        </p:grpSpPr>
        <p:sp>
          <p:nvSpPr>
            <p:cNvPr id="11" name="Text Placeholder 80">
              <a:extLst>
                <a:ext uri="{FF2B5EF4-FFF2-40B4-BE49-F238E27FC236}">
                  <a16:creationId xmlns:a16="http://schemas.microsoft.com/office/drawing/2014/main" id="{9C4D3443-BA55-4194-A10B-882214472236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1910839"/>
              <a:ext cx="2391394" cy="716655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It’s a luxury.</a:t>
              </a:r>
            </a:p>
          </p:txBody>
        </p:sp>
        <p:sp>
          <p:nvSpPr>
            <p:cNvPr id="12" name="Text Placeholder 80">
              <a:extLst>
                <a:ext uri="{FF2B5EF4-FFF2-40B4-BE49-F238E27FC236}">
                  <a16:creationId xmlns:a16="http://schemas.microsoft.com/office/drawing/2014/main" id="{4715C3E6-4EE7-4EA6-87A1-B6B0BA92431F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1504110"/>
              <a:ext cx="2391394" cy="272762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Sleep</a:t>
              </a:r>
            </a:p>
          </p:txBody>
        </p:sp>
        <p:pic>
          <p:nvPicPr>
            <p:cNvPr id="13" name="Graphic 12" descr="Bed">
              <a:extLst>
                <a:ext uri="{FF2B5EF4-FFF2-40B4-BE49-F238E27FC236}">
                  <a16:creationId xmlns:a16="http://schemas.microsoft.com/office/drawing/2014/main" id="{118AC668-E5B7-477C-BBB6-9FB87CCCB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575854" y="993330"/>
              <a:ext cx="516155" cy="516155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8EBE49-96A3-40F1-8428-4AF4B4291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58771" y="1805534"/>
            <a:ext cx="779076" cy="340983"/>
            <a:chOff x="10085433" y="2368574"/>
            <a:chExt cx="1482680" cy="648934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77C73D-7D23-4086-9E31-36EA480B9F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47666" y="2412045"/>
              <a:ext cx="1320447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03A896-E835-4718-8E6D-B9D314B625A6}"/>
                </a:ext>
              </a:extLst>
            </p:cNvPr>
            <p:cNvCxnSpPr>
              <a:cxnSpLocks/>
            </p:cNvCxnSpPr>
            <p:nvPr/>
          </p:nvCxnSpPr>
          <p:spPr>
            <a:xfrm rot="18000000" flipH="1">
              <a:off x="9760966" y="2693041"/>
              <a:ext cx="648934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 title="Fund Category (Grouped)">
            <a:extLst>
              <a:ext uri="{FF2B5EF4-FFF2-40B4-BE49-F238E27FC236}">
                <a16:creationId xmlns:a16="http://schemas.microsoft.com/office/drawing/2014/main" id="{990D619C-FBD3-434E-BFD3-36EFCE176C70}"/>
              </a:ext>
            </a:extLst>
          </p:cNvPr>
          <p:cNvGrpSpPr/>
          <p:nvPr/>
        </p:nvGrpSpPr>
        <p:grpSpPr>
          <a:xfrm>
            <a:off x="870857" y="4610045"/>
            <a:ext cx="2646247" cy="1669940"/>
            <a:chOff x="428369" y="2759296"/>
            <a:chExt cx="2646247" cy="1669940"/>
          </a:xfrm>
        </p:grpSpPr>
        <p:sp>
          <p:nvSpPr>
            <p:cNvPr id="19" name="Text Placeholder 80">
              <a:extLst>
                <a:ext uri="{FF2B5EF4-FFF2-40B4-BE49-F238E27FC236}">
                  <a16:creationId xmlns:a16="http://schemas.microsoft.com/office/drawing/2014/main" id="{A6878129-A39E-41EB-9E23-2A32984D7CAC}"/>
                </a:ext>
              </a:extLst>
            </p:cNvPr>
            <p:cNvSpPr txBox="1">
              <a:spLocks/>
            </p:cNvSpPr>
            <p:nvPr/>
          </p:nvSpPr>
          <p:spPr>
            <a:xfrm>
              <a:off x="428369" y="3712581"/>
              <a:ext cx="2598328" cy="716655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 Placeholder 80">
              <a:extLst>
                <a:ext uri="{FF2B5EF4-FFF2-40B4-BE49-F238E27FC236}">
                  <a16:creationId xmlns:a16="http://schemas.microsoft.com/office/drawing/2014/main" id="{26769ACA-7442-4E40-A854-8DF89988D616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3305852"/>
              <a:ext cx="2391394" cy="272762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Free time </a:t>
              </a:r>
            </a:p>
          </p:txBody>
        </p:sp>
        <p:pic>
          <p:nvPicPr>
            <p:cNvPr id="21" name="Graphic 20" descr="Tennis racket and ball">
              <a:extLst>
                <a:ext uri="{FF2B5EF4-FFF2-40B4-BE49-F238E27FC236}">
                  <a16:creationId xmlns:a16="http://schemas.microsoft.com/office/drawing/2014/main" id="{08C706D0-602E-4E70-8D49-B7A3F8463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558461" y="2759296"/>
              <a:ext cx="516155" cy="51615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ADA92C-D40B-46C7-9ACC-07A371CA5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661050" y="4986109"/>
            <a:ext cx="779076" cy="340983"/>
            <a:chOff x="10085433" y="2368574"/>
            <a:chExt cx="1482680" cy="64893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9C66FC9-08F4-4F04-A288-760424B646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47666" y="2412045"/>
              <a:ext cx="1320447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496D17F-463A-4AB8-AAAE-F553E9A46C9A}"/>
                </a:ext>
              </a:extLst>
            </p:cNvPr>
            <p:cNvCxnSpPr>
              <a:cxnSpLocks/>
            </p:cNvCxnSpPr>
            <p:nvPr/>
          </p:nvCxnSpPr>
          <p:spPr>
            <a:xfrm rot="18000000" flipH="1">
              <a:off x="9760966" y="2693041"/>
              <a:ext cx="64893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hart 4" title="Funding Chart">
            <a:extLst>
              <a:ext uri="{FF2B5EF4-FFF2-40B4-BE49-F238E27FC236}">
                <a16:creationId xmlns:a16="http://schemas.microsoft.com/office/drawing/2014/main" id="{6B5B5567-9EC0-4D32-9FDA-A396C361F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1192504"/>
              </p:ext>
            </p:extLst>
          </p:nvPr>
        </p:nvGraphicFramePr>
        <p:xfrm>
          <a:off x="3387804" y="2192246"/>
          <a:ext cx="4468016" cy="301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4" name="Group 13" title="Fund Category (Grouped)">
            <a:extLst>
              <a:ext uri="{FF2B5EF4-FFF2-40B4-BE49-F238E27FC236}">
                <a16:creationId xmlns:a16="http://schemas.microsoft.com/office/drawing/2014/main" id="{B1EA58AE-DF29-4AFB-8B2D-5941C37C8B1C}"/>
              </a:ext>
            </a:extLst>
          </p:cNvPr>
          <p:cNvGrpSpPr/>
          <p:nvPr/>
        </p:nvGrpSpPr>
        <p:grpSpPr>
          <a:xfrm>
            <a:off x="7825953" y="1025022"/>
            <a:ext cx="2391394" cy="1657889"/>
            <a:chOff x="635303" y="4653927"/>
            <a:chExt cx="2391394" cy="1657889"/>
          </a:xfrm>
        </p:grpSpPr>
        <p:sp>
          <p:nvSpPr>
            <p:cNvPr id="15" name="Text Placeholder 80">
              <a:extLst>
                <a:ext uri="{FF2B5EF4-FFF2-40B4-BE49-F238E27FC236}">
                  <a16:creationId xmlns:a16="http://schemas.microsoft.com/office/drawing/2014/main" id="{5CC120CE-241B-46BF-81A1-D0E5864C86E8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5595161"/>
              <a:ext cx="2391394" cy="716655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Grab</a:t>
              </a:r>
            </a:p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MRT</a:t>
              </a:r>
            </a:p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Drive </a:t>
              </a:r>
            </a:p>
          </p:txBody>
        </p:sp>
        <p:sp>
          <p:nvSpPr>
            <p:cNvPr id="16" name="Text Placeholder 80">
              <a:extLst>
                <a:ext uri="{FF2B5EF4-FFF2-40B4-BE49-F238E27FC236}">
                  <a16:creationId xmlns:a16="http://schemas.microsoft.com/office/drawing/2014/main" id="{2967B6E6-8BEF-4CB1-8225-6569B5BC6BEC}"/>
                </a:ext>
              </a:extLst>
            </p:cNvPr>
            <p:cNvSpPr txBox="1">
              <a:spLocks/>
            </p:cNvSpPr>
            <p:nvPr/>
          </p:nvSpPr>
          <p:spPr>
            <a:xfrm>
              <a:off x="635303" y="5188432"/>
              <a:ext cx="2391394" cy="272762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Travelling</a:t>
              </a:r>
            </a:p>
          </p:txBody>
        </p:sp>
        <p:pic>
          <p:nvPicPr>
            <p:cNvPr id="17" name="Graphic 16" descr="Train">
              <a:extLst>
                <a:ext uri="{FF2B5EF4-FFF2-40B4-BE49-F238E27FC236}">
                  <a16:creationId xmlns:a16="http://schemas.microsoft.com/office/drawing/2014/main" id="{07C77A0A-D269-44E9-A32D-6A9CEC704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35303" y="4653927"/>
              <a:ext cx="516155" cy="51615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86F7A2F-659A-4006-8D19-8ED4E02D5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49071" y="1827903"/>
            <a:ext cx="835213" cy="340983"/>
            <a:chOff x="10085433" y="2368574"/>
            <a:chExt cx="1470538" cy="64893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4E44BF-58C4-4DA8-B6B1-C9E9A39EB2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35525" y="2412045"/>
              <a:ext cx="132044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AFC16D-113E-464A-BC6B-A0684D4FEE9D}"/>
                </a:ext>
              </a:extLst>
            </p:cNvPr>
            <p:cNvCxnSpPr>
              <a:cxnSpLocks/>
            </p:cNvCxnSpPr>
            <p:nvPr/>
          </p:nvCxnSpPr>
          <p:spPr>
            <a:xfrm rot="18000000" flipH="1">
              <a:off x="9760966" y="2693041"/>
              <a:ext cx="64893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 title="Fund Category (Grouped)">
            <a:extLst>
              <a:ext uri="{FF2B5EF4-FFF2-40B4-BE49-F238E27FC236}">
                <a16:creationId xmlns:a16="http://schemas.microsoft.com/office/drawing/2014/main" id="{059A3F79-6A32-438A-BEFD-DD7037DBEFCC}"/>
              </a:ext>
            </a:extLst>
          </p:cNvPr>
          <p:cNvGrpSpPr/>
          <p:nvPr/>
        </p:nvGrpSpPr>
        <p:grpSpPr>
          <a:xfrm>
            <a:off x="7825953" y="4448189"/>
            <a:ext cx="2778261" cy="1962347"/>
            <a:chOff x="8881417" y="2258575"/>
            <a:chExt cx="2778261" cy="1962347"/>
          </a:xfrm>
        </p:grpSpPr>
        <p:sp>
          <p:nvSpPr>
            <p:cNvPr id="7" name="Text Placeholder 80">
              <a:extLst>
                <a:ext uri="{FF2B5EF4-FFF2-40B4-BE49-F238E27FC236}">
                  <a16:creationId xmlns:a16="http://schemas.microsoft.com/office/drawing/2014/main" id="{7B15D9A6-030E-40B4-B9A4-32A3302EF94F}"/>
                </a:ext>
              </a:extLst>
            </p:cNvPr>
            <p:cNvSpPr txBox="1">
              <a:spLocks/>
            </p:cNvSpPr>
            <p:nvPr/>
          </p:nvSpPr>
          <p:spPr>
            <a:xfrm>
              <a:off x="8987805" y="3316332"/>
              <a:ext cx="2671873" cy="904590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Hours depend on posting</a:t>
              </a:r>
            </a:p>
            <a:p>
              <a:pPr marL="0" indent="0">
                <a:buNone/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Weekend rounds </a:t>
              </a:r>
            </a:p>
          </p:txBody>
        </p:sp>
        <p:sp>
          <p:nvSpPr>
            <p:cNvPr id="8" name="Text Placeholder 80">
              <a:extLst>
                <a:ext uri="{FF2B5EF4-FFF2-40B4-BE49-F238E27FC236}">
                  <a16:creationId xmlns:a16="http://schemas.microsoft.com/office/drawing/2014/main" id="{78127210-F620-4F8A-89B7-C0962F01ABC5}"/>
                </a:ext>
              </a:extLst>
            </p:cNvPr>
            <p:cNvSpPr txBox="1">
              <a:spLocks/>
            </p:cNvSpPr>
            <p:nvPr/>
          </p:nvSpPr>
          <p:spPr>
            <a:xfrm>
              <a:off x="8967861" y="2909603"/>
              <a:ext cx="2391393" cy="272762"/>
            </a:xfrm>
            <a:prstGeom prst="rect">
              <a:avLst/>
            </a:prstGeom>
          </p:spPr>
          <p:txBody>
            <a:bodyPr lIns="0" tIns="0" rIns="0" bIns="0"/>
            <a:lstStyle>
              <a:lvl1pPr marL="266700" indent="-2667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500"/>
                </a:spcAft>
                <a:buClr>
                  <a:schemeClr val="accent1"/>
                </a:buClr>
                <a:buFont typeface="Arial" panose="020B0604020202020204" pitchFamily="34" charset="0"/>
                <a:buChar char="○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542925" indent="-276225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096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0763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43025" indent="-2667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Font typeface="Arial" panose="020B0604020202020204" pitchFamily="34" charset="0"/>
                <a:buChar char="•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Ward work +- call </a:t>
              </a:r>
            </a:p>
          </p:txBody>
        </p:sp>
        <p:pic>
          <p:nvPicPr>
            <p:cNvPr id="9" name="Graphic 8" descr="Head with gears">
              <a:extLst>
                <a:ext uri="{FF2B5EF4-FFF2-40B4-BE49-F238E27FC236}">
                  <a16:creationId xmlns:a16="http://schemas.microsoft.com/office/drawing/2014/main" id="{EB5DF1D7-3FD9-42D6-BEE4-A0BE87154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8881417" y="2258575"/>
              <a:ext cx="567771" cy="56777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D62F4C-F7AD-49CD-8499-3FBAD8FFF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6905210" y="4984320"/>
            <a:ext cx="779074" cy="340983"/>
            <a:chOff x="10085436" y="2368575"/>
            <a:chExt cx="1482677" cy="648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93B22ED-AFEC-489C-B59A-F64E19A09D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47666" y="2412045"/>
              <a:ext cx="132044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0F32A56-CAD2-4FF2-8BB9-EFF8FE176A19}"/>
                </a:ext>
              </a:extLst>
            </p:cNvPr>
            <p:cNvCxnSpPr>
              <a:cxnSpLocks/>
            </p:cNvCxnSpPr>
            <p:nvPr/>
          </p:nvCxnSpPr>
          <p:spPr>
            <a:xfrm rot="18000000" flipH="1">
              <a:off x="9760969" y="2693042"/>
              <a:ext cx="64893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Graphic 33" descr="Dance">
            <a:extLst>
              <a:ext uri="{FF2B5EF4-FFF2-40B4-BE49-F238E27FC236}">
                <a16:creationId xmlns:a16="http://schemas.microsoft.com/office/drawing/2014/main" id="{5A556C5F-D30A-4F82-BF53-BEDCA5E6C4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410679" y="4611980"/>
            <a:ext cx="516155" cy="516155"/>
          </a:xfrm>
          <a:prstGeom prst="rect">
            <a:avLst/>
          </a:prstGeom>
        </p:spPr>
      </p:pic>
      <p:pic>
        <p:nvPicPr>
          <p:cNvPr id="35" name="Graphic 34" descr="Laptop">
            <a:extLst>
              <a:ext uri="{FF2B5EF4-FFF2-40B4-BE49-F238E27FC236}">
                <a16:creationId xmlns:a16="http://schemas.microsoft.com/office/drawing/2014/main" id="{9BA7DA1E-F2FD-4993-9324-32921F35FE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731584" y="4610045"/>
            <a:ext cx="516155" cy="516155"/>
          </a:xfrm>
          <a:prstGeom prst="rect">
            <a:avLst/>
          </a:prstGeom>
        </p:spPr>
      </p:pic>
      <p:pic>
        <p:nvPicPr>
          <p:cNvPr id="36" name="Graphic 35" descr="Car">
            <a:extLst>
              <a:ext uri="{FF2B5EF4-FFF2-40B4-BE49-F238E27FC236}">
                <a16:creationId xmlns:a16="http://schemas.microsoft.com/office/drawing/2014/main" id="{9BB3406B-E023-4DE6-BDA8-E397CB9B79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505495" y="1025022"/>
            <a:ext cx="516155" cy="516155"/>
          </a:xfrm>
          <a:prstGeom prst="rect">
            <a:avLst/>
          </a:prstGeom>
        </p:spPr>
      </p:pic>
      <p:sp>
        <p:nvSpPr>
          <p:cNvPr id="37" name="Text Placeholder 80">
            <a:extLst>
              <a:ext uri="{FF2B5EF4-FFF2-40B4-BE49-F238E27FC236}">
                <a16:creationId xmlns:a16="http://schemas.microsoft.com/office/drawing/2014/main" id="{FD98ACDC-B20E-48CF-B6EF-DE8D0EDA6689}"/>
              </a:ext>
            </a:extLst>
          </p:cNvPr>
          <p:cNvSpPr txBox="1">
            <a:spLocks/>
          </p:cNvSpPr>
          <p:nvPr/>
        </p:nvSpPr>
        <p:spPr>
          <a:xfrm>
            <a:off x="2047462" y="5529983"/>
            <a:ext cx="2212198" cy="904590"/>
          </a:xfrm>
          <a:prstGeom prst="rect">
            <a:avLst/>
          </a:prstGeom>
        </p:spPr>
        <p:txBody>
          <a:bodyPr lIns="0" tIns="0" rIns="0" bIns="0"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Char char="○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Yes it does exist </a:t>
            </a:r>
          </a:p>
        </p:txBody>
      </p:sp>
    </p:spTree>
    <p:extLst>
      <p:ext uri="{BB962C8B-B14F-4D97-AF65-F5344CB8AC3E}">
        <p14:creationId xmlns:p14="http://schemas.microsoft.com/office/powerpoint/2010/main" val="139377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PGY1   starter pack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638D4-E453-4BC4-A3A0-F3C51852B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Team player</a:t>
            </a:r>
          </a:p>
        </p:txBody>
      </p:sp>
      <p:pic>
        <p:nvPicPr>
          <p:cNvPr id="41" name="Picture Placeholder 40" descr="Cheers">
            <a:extLst>
              <a:ext uri="{FF2B5EF4-FFF2-40B4-BE49-F238E27FC236}">
                <a16:creationId xmlns:a16="http://schemas.microsoft.com/office/drawing/2014/main" id="{B811075A-E743-458A-83DD-C9C3924D79D2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C44B71-63BE-418A-A82A-6440202620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Learn to work with different people</a:t>
            </a:r>
          </a:p>
          <a:p>
            <a:r>
              <a:rPr lang="en-US" dirty="0"/>
              <a:t>Especially if you might not get along  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FFF724-CE30-4C63-A086-DF05C2777E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Trustworthy</a:t>
            </a:r>
          </a:p>
        </p:txBody>
      </p:sp>
      <p:pic>
        <p:nvPicPr>
          <p:cNvPr id="45" name="Picture Placeholder 44" descr="Lightbulb and gear">
            <a:extLst>
              <a:ext uri="{FF2B5EF4-FFF2-40B4-BE49-F238E27FC236}">
                <a16:creationId xmlns:a16="http://schemas.microsoft.com/office/drawing/2014/main" id="{D18F8380-4F68-4979-BEC0-C897519AD437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8" b="128"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64044E-682B-419B-AB70-118D0597C6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Don’t half-ass your work. </a:t>
            </a:r>
          </a:p>
          <a:p>
            <a:r>
              <a:rPr lang="en-US" dirty="0"/>
              <a:t>Golden rule applies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739695-B49F-491F-9573-F501246A7F4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Efficient</a:t>
            </a:r>
          </a:p>
        </p:txBody>
      </p:sp>
      <p:pic>
        <p:nvPicPr>
          <p:cNvPr id="47" name="Picture Placeholder 46" descr="Brain">
            <a:extLst>
              <a:ext uri="{FF2B5EF4-FFF2-40B4-BE49-F238E27FC236}">
                <a16:creationId xmlns:a16="http://schemas.microsoft.com/office/drawing/2014/main" id="{3B1C03DA-0209-4A1A-96AE-B3FF2B5F7533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28" b="128"/>
          <a:stretch/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57458-973E-473B-B43E-428D949A39C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4406D0-E93A-4D4A-882C-3D10062297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Knowledgeable</a:t>
            </a:r>
          </a:p>
        </p:txBody>
      </p:sp>
      <p:pic>
        <p:nvPicPr>
          <p:cNvPr id="49" name="Picture Placeholder 48" descr="Heart with pulse">
            <a:extLst>
              <a:ext uri="{FF2B5EF4-FFF2-40B4-BE49-F238E27FC236}">
                <a16:creationId xmlns:a16="http://schemas.microsoft.com/office/drawing/2014/main" id="{B216FC82-4CDA-4982-85CF-C693A432A28E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0792B4-5A57-43A7-8C75-3B4261EE8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48350F0-9CCA-4F7C-98E8-BC7969FD399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Wholesome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D8E4F9-1B84-4707-95BE-9EC53D7ACB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Work is tough, but remember why you chose medicine</a:t>
            </a:r>
          </a:p>
          <a:p>
            <a:r>
              <a:rPr lang="en-US" dirty="0"/>
              <a:t>Be keen to learn, ask questions</a:t>
            </a:r>
          </a:p>
          <a:p>
            <a:r>
              <a:rPr lang="en-US" dirty="0"/>
              <a:t>Sometimes that means being thick-skinned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9E495-0BD4-426B-909E-18FDE27BDE6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1" name="Picture Placeholder 44" descr="Handshake icon">
            <a:extLst>
              <a:ext uri="{FF2B5EF4-FFF2-40B4-BE49-F238E27FC236}">
                <a16:creationId xmlns:a16="http://schemas.microsoft.com/office/drawing/2014/main" id="{EF5460E0-DC2A-4A16-893A-6A8CD30AC7B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62252" y="2709492"/>
            <a:ext cx="621792" cy="621792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8C494C4-32F6-4343-BF23-A37C3CEA9351}"/>
              </a:ext>
            </a:extLst>
          </p:cNvPr>
          <p:cNvSpPr/>
          <p:nvPr/>
        </p:nvSpPr>
        <p:spPr>
          <a:xfrm>
            <a:off x="4572000" y="1938130"/>
            <a:ext cx="6231835" cy="43135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PGY1   starter pack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638D4-E453-4BC4-A3A0-F3C51852B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Team player</a:t>
            </a:r>
          </a:p>
        </p:txBody>
      </p:sp>
      <p:pic>
        <p:nvPicPr>
          <p:cNvPr id="41" name="Picture Placeholder 40" descr="Cheers">
            <a:extLst>
              <a:ext uri="{FF2B5EF4-FFF2-40B4-BE49-F238E27FC236}">
                <a16:creationId xmlns:a16="http://schemas.microsoft.com/office/drawing/2014/main" id="{B811075A-E743-458A-83DD-C9C3924D79D2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C44B71-63BE-418A-A82A-6440202620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" y="4884562"/>
            <a:ext cx="1620000" cy="360000"/>
          </a:xfrm>
        </p:spPr>
        <p:txBody>
          <a:bodyPr/>
          <a:lstStyle/>
          <a:p>
            <a:r>
              <a:rPr lang="en-US" dirty="0"/>
              <a:t>Learn to work with different people</a:t>
            </a:r>
          </a:p>
          <a:p>
            <a:r>
              <a:rPr lang="en-US" dirty="0"/>
              <a:t>Especially if you might not get along  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FFF724-CE30-4C63-A086-DF05C2777E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Trustworthy</a:t>
            </a:r>
          </a:p>
        </p:txBody>
      </p:sp>
      <p:pic>
        <p:nvPicPr>
          <p:cNvPr id="45" name="Picture Placeholder 44" descr="Lightbulb and gear">
            <a:extLst>
              <a:ext uri="{FF2B5EF4-FFF2-40B4-BE49-F238E27FC236}">
                <a16:creationId xmlns:a16="http://schemas.microsoft.com/office/drawing/2014/main" id="{D18F8380-4F68-4979-BEC0-C897519AD437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28" b="128"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64044E-682B-419B-AB70-118D0597C6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562659" y="4884562"/>
            <a:ext cx="1620000" cy="360000"/>
          </a:xfrm>
        </p:spPr>
        <p:txBody>
          <a:bodyPr/>
          <a:lstStyle/>
          <a:p>
            <a:r>
              <a:rPr lang="en-US" dirty="0"/>
              <a:t>Don’t half-ass your work. </a:t>
            </a:r>
          </a:p>
          <a:p>
            <a:r>
              <a:rPr lang="en-US" dirty="0"/>
              <a:t>Golden rule applies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2739695-B49F-491F-9573-F501246A7F4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Efficient</a:t>
            </a:r>
          </a:p>
        </p:txBody>
      </p:sp>
      <p:pic>
        <p:nvPicPr>
          <p:cNvPr id="47" name="Picture Placeholder 46" descr="Brain">
            <a:extLst>
              <a:ext uri="{FF2B5EF4-FFF2-40B4-BE49-F238E27FC236}">
                <a16:creationId xmlns:a16="http://schemas.microsoft.com/office/drawing/2014/main" id="{3B1C03DA-0209-4A1A-96AE-B3FF2B5F7533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28" b="128"/>
          <a:stretch/>
        </p:blipFill>
        <p:spPr/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357458-973E-473B-B43E-428D949A39C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693518" y="4884562"/>
            <a:ext cx="1620000" cy="360000"/>
          </a:xfrm>
        </p:spPr>
        <p:txBody>
          <a:bodyPr/>
          <a:lstStyle/>
          <a:p>
            <a:r>
              <a:rPr lang="en-US" dirty="0"/>
              <a:t>Prioritizing</a:t>
            </a:r>
          </a:p>
          <a:p>
            <a:r>
              <a:rPr lang="en-US" dirty="0"/>
              <a:t>Work fast but effectively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C4406D0-E93A-4D4A-882C-3D100622979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Knowledgeable</a:t>
            </a:r>
          </a:p>
        </p:txBody>
      </p:sp>
      <p:pic>
        <p:nvPicPr>
          <p:cNvPr id="49" name="Picture Placeholder 48" descr="Heart with pulse">
            <a:extLst>
              <a:ext uri="{FF2B5EF4-FFF2-40B4-BE49-F238E27FC236}">
                <a16:creationId xmlns:a16="http://schemas.microsoft.com/office/drawing/2014/main" id="{B216FC82-4CDA-4982-85CF-C693A432A28E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/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0792B4-5A57-43A7-8C75-3B4261EE8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824377" y="4893594"/>
            <a:ext cx="1620000" cy="360000"/>
          </a:xfrm>
        </p:spPr>
        <p:txBody>
          <a:bodyPr/>
          <a:lstStyle/>
          <a:p>
            <a:r>
              <a:rPr lang="en-US" dirty="0"/>
              <a:t>So you can focus your attention on other things</a:t>
            </a:r>
          </a:p>
          <a:p>
            <a:r>
              <a:rPr lang="en-US" dirty="0"/>
              <a:t>Less referrals (hopefully)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48350F0-9CCA-4F7C-98E8-BC7969FD399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Wholesome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D8E4F9-1B84-4707-95BE-9EC53D7ACB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955236" y="4471987"/>
            <a:ext cx="1620000" cy="360000"/>
          </a:xfrm>
        </p:spPr>
        <p:txBody>
          <a:bodyPr/>
          <a:lstStyle/>
          <a:p>
            <a:r>
              <a:rPr lang="en-US" sz="1400" dirty="0"/>
              <a:t>Be sincere</a:t>
            </a:r>
          </a:p>
          <a:p>
            <a:r>
              <a:rPr lang="en-US" dirty="0"/>
              <a:t>Be keen to learn, ask questions</a:t>
            </a:r>
          </a:p>
          <a:p>
            <a:r>
              <a:rPr lang="en-US" dirty="0"/>
              <a:t>Sometimes that means being thick-skinned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79E495-0BD4-426B-909E-18FDE27BDE6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1" name="Picture Placeholder 44" descr="Handshake icon">
            <a:extLst>
              <a:ext uri="{FF2B5EF4-FFF2-40B4-BE49-F238E27FC236}">
                <a16:creationId xmlns:a16="http://schemas.microsoft.com/office/drawing/2014/main" id="{EF5460E0-DC2A-4A16-893A-6A8CD30AC7B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62252" y="2709492"/>
            <a:ext cx="621792" cy="621792"/>
          </a:xfrm>
          <a:prstGeom prst="rect">
            <a:avLst/>
          </a:prstGeom>
          <a:noFill/>
          <a:ln w="95250" cap="sq" cmpd="sng" algn="ctr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530746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tethescope laying on top of form">
            <a:extLst>
              <a:ext uri="{FF2B5EF4-FFF2-40B4-BE49-F238E27FC236}">
                <a16:creationId xmlns:a16="http://schemas.microsoft.com/office/drawing/2014/main" id="{70AAE794-2F38-416E-B928-BB5474A812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" r="47"/>
          <a:stretch>
            <a:fillRect/>
          </a:stretch>
        </p:blipFill>
        <p:spPr>
          <a:xfrm>
            <a:off x="90714" y="136525"/>
            <a:ext cx="5676382" cy="65849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390BA-F9E5-4A53-AE84-CFF64715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b="1" i="1" smtClean="0"/>
              <a:pPr/>
              <a:t>18</a:t>
            </a:fld>
            <a:endParaRPr lang="en-US" b="1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5E3BD5-1051-4A50-9F18-DFC536C0E08E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/>
          <a:lstStyle/>
          <a:p>
            <a:r>
              <a:rPr lang="en-US" dirty="0"/>
              <a:t>Nurses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C56582A-55F9-4B18-95E7-DD8795CF21B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7046844" y="5019260"/>
            <a:ext cx="3644476" cy="1388739"/>
          </a:xfrm>
        </p:spPr>
        <p:txBody>
          <a:bodyPr/>
          <a:lstStyle/>
          <a:p>
            <a:r>
              <a:rPr lang="en-US" dirty="0"/>
              <a:t>What you should understand </a:t>
            </a:r>
          </a:p>
        </p:txBody>
      </p:sp>
    </p:spTree>
    <p:extLst>
      <p:ext uri="{BB962C8B-B14F-4D97-AF65-F5344CB8AC3E}">
        <p14:creationId xmlns:p14="http://schemas.microsoft.com/office/powerpoint/2010/main" val="142172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20056E6-A229-4520-B475-BF6F1346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Nurses vs Doctors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CA83A99-96FD-4DB0-B054-7420E271D0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79510"/>
              </p:ext>
            </p:extLst>
          </p:nvPr>
        </p:nvGraphicFramePr>
        <p:xfrm>
          <a:off x="722286" y="1319348"/>
          <a:ext cx="10144125" cy="4881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66042">
                  <a:extLst>
                    <a:ext uri="{9D8B030D-6E8A-4147-A177-3AD203B41FA5}">
                      <a16:colId xmlns:a16="http://schemas.microsoft.com/office/drawing/2014/main" val="2318376784"/>
                    </a:ext>
                  </a:extLst>
                </a:gridCol>
                <a:gridCol w="2951598">
                  <a:extLst>
                    <a:ext uri="{9D8B030D-6E8A-4147-A177-3AD203B41FA5}">
                      <a16:colId xmlns:a16="http://schemas.microsoft.com/office/drawing/2014/main" val="403360542"/>
                    </a:ext>
                  </a:extLst>
                </a:gridCol>
                <a:gridCol w="3626485">
                  <a:extLst>
                    <a:ext uri="{9D8B030D-6E8A-4147-A177-3AD203B41FA5}">
                      <a16:colId xmlns:a16="http://schemas.microsoft.com/office/drawing/2014/main" val="3899624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SG" dirty="0"/>
                        <a:t>Nurses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Doctors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dirty="0"/>
                        <a:t>Learning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061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SG" sz="1600" dirty="0"/>
                        <a:t>Protocols, protocols, protocols – limited role for clinical judgement; effective as a first response / sieve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SG" sz="1600" dirty="0"/>
                        <a:t>Clinical assessment, evidence based medicine, tailoring management to patient profile</a:t>
                      </a:r>
                    </a:p>
                    <a:p>
                      <a:pPr lvl="0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Teach your nursing colleagues to help them improve in clinical assessment</a:t>
                      </a:r>
                    </a:p>
                    <a:p>
                      <a:r>
                        <a:rPr lang="en-SG" sz="1600" dirty="0"/>
                        <a:t>Accept that protocols exist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653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SG" sz="1600" dirty="0"/>
                        <a:t>Formal training required for each procedure – safer approach, accountability</a:t>
                      </a:r>
                    </a:p>
                    <a:p>
                      <a:pPr lvl="0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SG" sz="1600" dirty="0"/>
                        <a:t>See one, do one, teach one</a:t>
                      </a:r>
                    </a:p>
                    <a:p>
                      <a:pPr lvl="0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Accept that we work in a different way and help the nurses where needed – they will help you 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49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SG" sz="1600" dirty="0"/>
                        <a:t>Facing patients daily for most of their daily needs – will having to deal with unreasonable requests, angry patients with no option to hide in MO room</a:t>
                      </a:r>
                    </a:p>
                    <a:p>
                      <a:pPr lvl="0"/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SG" sz="1600" dirty="0"/>
                        <a:t>Facing patients for short periods of times for mostly clinical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Understand that sometimes nurses may call you on call for non-urgent matters because they are stressed by patients / families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7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SG" sz="1600" dirty="0"/>
                        <a:t>Shift work – each shift has different work load, but night shift has tasks to clear as well, which may not be aligned with on call doctor’s priorities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600" dirty="0"/>
                        <a:t>Primary team and on call team </a:t>
                      </a:r>
                    </a:p>
                    <a:p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G" sz="1600" dirty="0"/>
                        <a:t>Understand that sometimes nurses have a different sense of prioritisation </a:t>
                      </a:r>
                    </a:p>
                    <a:p>
                      <a:r>
                        <a:rPr lang="en-SG" sz="1600" dirty="0"/>
                        <a:t>Do not act out on call and politely explain your troubles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05943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0F634F-FD4C-4108-8395-362DE811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19</a:t>
            </a:fld>
            <a:endParaRPr lang="en-US" b="1" i="1" noProof="0" dirty="0"/>
          </a:p>
        </p:txBody>
      </p:sp>
    </p:spTree>
    <p:extLst>
      <p:ext uri="{BB962C8B-B14F-4D97-AF65-F5344CB8AC3E}">
        <p14:creationId xmlns:p14="http://schemas.microsoft.com/office/powerpoint/2010/main" val="600849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tethescope and arms showing a medical professional taking a patient's blood pressure.  Picture includes blood pressure machine and clipboard.">
            <a:extLst>
              <a:ext uri="{FF2B5EF4-FFF2-40B4-BE49-F238E27FC236}">
                <a16:creationId xmlns:a16="http://schemas.microsoft.com/office/drawing/2014/main" id="{4414D423-B276-4148-A337-5693724BB0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b="3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2BFEB6-F40E-4219-9AA6-8A27C2E8899B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/>
          <a:lstStyle/>
          <a:p>
            <a:r>
              <a:rPr lang="en-US" dirty="0"/>
              <a:t>PGY1   Sharing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B1EEC-D590-4C80-ABB7-362BBE1F5A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/>
        <p:txBody>
          <a:bodyPr/>
          <a:lstStyle/>
          <a:p>
            <a:r>
              <a:rPr lang="en-US" dirty="0"/>
              <a:t>29 Jan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9B0FB2-7357-4302-82D6-6D3353A7D25D}"/>
              </a:ext>
            </a:extLst>
          </p:cNvPr>
          <p:cNvSpPr txBox="1"/>
          <p:nvPr/>
        </p:nvSpPr>
        <p:spPr bwMode="black">
          <a:xfrm>
            <a:off x="10658694" y="272435"/>
            <a:ext cx="1577974" cy="364697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2500" b="1" spc="0" baseline="0" dirty="0">
                <a:solidFill>
                  <a:schemeClr val="bg1"/>
                </a:solidFill>
              </a:rPr>
              <a:t>LKC</a:t>
            </a:r>
          </a:p>
        </p:txBody>
      </p:sp>
    </p:spTree>
    <p:extLst>
      <p:ext uri="{BB962C8B-B14F-4D97-AF65-F5344CB8AC3E}">
        <p14:creationId xmlns:p14="http://schemas.microsoft.com/office/powerpoint/2010/main" val="148523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ock image angry person">
            <a:extLst>
              <a:ext uri="{FF2B5EF4-FFF2-40B4-BE49-F238E27FC236}">
                <a16:creationId xmlns:a16="http://schemas.microsoft.com/office/drawing/2014/main" id="{FF363A35-444B-46D8-AB55-BA79DF5705E6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" b="108"/>
          <a:stretch>
            <a:fillRect/>
          </a:stretch>
        </p:blipFill>
        <p:spPr bwMode="auto">
          <a:xfrm>
            <a:off x="5181676" y="63275"/>
            <a:ext cx="6113701" cy="70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A2BE3-7ED4-4B8E-BD0C-EA1D8396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20</a:t>
            </a:fld>
            <a:endParaRPr lang="en-US" b="1" i="1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14E27-8FC4-4CB3-854A-E14B6CE5E46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7512" y="2669951"/>
            <a:ext cx="4444800" cy="2728844"/>
          </a:xfrm>
        </p:spPr>
        <p:txBody>
          <a:bodyPr/>
          <a:lstStyle/>
          <a:p>
            <a:r>
              <a:rPr lang="en-SG" sz="2000" dirty="0"/>
              <a:t>Do not shout at nurses / other allied health staff</a:t>
            </a:r>
          </a:p>
          <a:p>
            <a:r>
              <a:rPr lang="en-SG" sz="2000" dirty="0"/>
              <a:t>Do not act out in response to an “unreasonable request”</a:t>
            </a:r>
          </a:p>
          <a:p>
            <a:r>
              <a:rPr lang="en-SG" sz="2000" dirty="0"/>
              <a:t>Do not get personal when scolding the nurses (if you must)</a:t>
            </a:r>
          </a:p>
          <a:p>
            <a:r>
              <a:rPr lang="en-SG" sz="2000" dirty="0"/>
              <a:t>If you must, point out the mistake or issue in a polite and professional manner</a:t>
            </a:r>
          </a:p>
          <a:p>
            <a:r>
              <a:rPr lang="en-SG" sz="2000" dirty="0"/>
              <a:t>Documentation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DA809-F30E-4A5A-82A4-25B3DF80F1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>
                <a:solidFill>
                  <a:schemeClr val="tx1"/>
                </a:solidFill>
              </a:rPr>
              <a:t>Do’s and Don’ts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565589-5C23-4496-9B2F-3FF514D183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>
                <a:solidFill>
                  <a:schemeClr val="tx1"/>
                </a:solidFill>
              </a:rPr>
              <a:t>How to better interact with nurses</a:t>
            </a:r>
          </a:p>
        </p:txBody>
      </p:sp>
    </p:spTree>
    <p:extLst>
      <p:ext uri="{BB962C8B-B14F-4D97-AF65-F5344CB8AC3E}">
        <p14:creationId xmlns:p14="http://schemas.microsoft.com/office/powerpoint/2010/main" val="3562750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3BD665AD-01A1-4FFC-8305-0A6070EA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997168"/>
          </a:xfrm>
        </p:spPr>
        <p:txBody>
          <a:bodyPr/>
          <a:lstStyle/>
          <a:p>
            <a:r>
              <a:rPr lang="en-US" sz="3500" dirty="0"/>
              <a:t>What your seniors feel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44A62-8E09-4084-9A7E-FFC8FD968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6209" y="2143124"/>
            <a:ext cx="3244025" cy="997168"/>
          </a:xfrm>
        </p:spPr>
        <p:txBody>
          <a:bodyPr>
            <a:normAutofit/>
          </a:bodyPr>
          <a:lstStyle/>
          <a:p>
            <a:r>
              <a:rPr lang="en-US" sz="3200" dirty="0"/>
              <a:t>Best moments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119B4-7FE5-43DD-81FB-DA75B8EA4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7" y="3314505"/>
            <a:ext cx="3499325" cy="3051905"/>
          </a:xfrm>
        </p:spPr>
        <p:txBody>
          <a:bodyPr>
            <a:noAutofit/>
          </a:bodyPr>
          <a:lstStyle/>
          <a:p>
            <a:r>
              <a:rPr lang="en-US" sz="2000" dirty="0"/>
              <a:t>When your patients / their families remember you and thank you for the hard work and care given</a:t>
            </a:r>
          </a:p>
          <a:p>
            <a:r>
              <a:rPr lang="en-US" sz="2000" dirty="0"/>
              <a:t>Knowing that you made a difference to your patient’s care (be it big or small wins) </a:t>
            </a:r>
          </a:p>
          <a:p>
            <a:r>
              <a:rPr lang="en-US" sz="2000" dirty="0"/>
              <a:t>When your seniors affirm you and the work you’re doing</a:t>
            </a:r>
          </a:p>
          <a:p>
            <a:r>
              <a:rPr lang="en-US" sz="2000" dirty="0"/>
              <a:t>Exiting early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C3A6E4-FBBE-4F2E-8B22-4CACF85BE5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3360" y="2143124"/>
            <a:ext cx="3424310" cy="1008000"/>
          </a:xfrm>
        </p:spPr>
        <p:txBody>
          <a:bodyPr>
            <a:normAutofit/>
          </a:bodyPr>
          <a:lstStyle/>
          <a:p>
            <a:r>
              <a:rPr lang="en-US" sz="3200" dirty="0"/>
              <a:t>Worst moments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071564-A5F6-4B9F-B28F-E281F154CB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When your patient comes to harm directly/indirectly cause of you</a:t>
            </a:r>
          </a:p>
          <a:p>
            <a:r>
              <a:rPr lang="en-US" sz="2000" dirty="0"/>
              <a:t>When you’re solo HO and you have 26 patients and a sickie and 5 referrals to make</a:t>
            </a:r>
          </a:p>
          <a:p>
            <a:r>
              <a:rPr lang="en-US" sz="2000" dirty="0"/>
              <a:t>When politics get in the way of patient care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CFEDF-9990-41FD-BD04-8F48FA99ADB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0" name="Picture Placeholder 24" descr="Medal">
            <a:extLst>
              <a:ext uri="{FF2B5EF4-FFF2-40B4-BE49-F238E27FC236}">
                <a16:creationId xmlns:a16="http://schemas.microsoft.com/office/drawing/2014/main" id="{120A52C2-7C0E-004B-8329-E4E37C6AE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4307" y="2259202"/>
            <a:ext cx="509964" cy="509964"/>
          </a:xfrm>
          <a:prstGeom prst="rect">
            <a:avLst/>
          </a:prstGeom>
        </p:spPr>
      </p:pic>
      <p:pic>
        <p:nvPicPr>
          <p:cNvPr id="71" name="Picture Placeholder 26" descr="Danger">
            <a:extLst>
              <a:ext uri="{FF2B5EF4-FFF2-40B4-BE49-F238E27FC236}">
                <a16:creationId xmlns:a16="http://schemas.microsoft.com/office/drawing/2014/main" id="{183C32CC-2A28-074C-AEE5-C5B38EA34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005054" y="2225802"/>
            <a:ext cx="576765" cy="57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11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tethescope laying on top of form">
            <a:extLst>
              <a:ext uri="{FF2B5EF4-FFF2-40B4-BE49-F238E27FC236}">
                <a16:creationId xmlns:a16="http://schemas.microsoft.com/office/drawing/2014/main" id="{70AAE794-2F38-416E-B928-BB5474A812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" r="47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390BA-F9E5-4A53-AE84-CFF64715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b="1" i="1" smtClean="0"/>
              <a:pPr/>
              <a:t>22</a:t>
            </a:fld>
            <a:endParaRPr lang="en-US" b="1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13B8E-BE7A-486A-9F5A-9FEE77C9ED2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138" y="372166"/>
            <a:ext cx="4444800" cy="3302207"/>
          </a:xfrm>
        </p:spPr>
        <p:txBody>
          <a:bodyPr/>
          <a:lstStyle/>
          <a:p>
            <a:r>
              <a:rPr lang="en-US" dirty="0"/>
              <a:t>You </a:t>
            </a:r>
            <a:r>
              <a:rPr lang="en-US" b="1" dirty="0"/>
              <a:t>will</a:t>
            </a:r>
            <a:r>
              <a:rPr lang="en-US" dirty="0"/>
              <a:t> have bad days, learn and move on!</a:t>
            </a:r>
          </a:p>
          <a:p>
            <a:r>
              <a:rPr lang="en-US" dirty="0"/>
              <a:t>Take breaks when you need them – spend time pursuing hobbies, with friends/loved ones </a:t>
            </a:r>
          </a:p>
          <a:p>
            <a:r>
              <a:rPr lang="en-US" dirty="0"/>
              <a:t>There’s lots of things you can learn from your peers/seniors – pick up on every good value/practice you see and use it to improve yourself! </a:t>
            </a:r>
          </a:p>
          <a:p>
            <a:r>
              <a:rPr lang="en-US" dirty="0"/>
              <a:t>You’re never a lone island – help one another it makes a big difference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5E3BD5-1051-4A50-9F18-DFC536C0E08E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Words of wisdom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C56582A-55F9-4B18-95E7-DD8795CF21B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7046844" y="5019260"/>
            <a:ext cx="3644476" cy="138873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 you prepare for PGY1</a:t>
            </a:r>
          </a:p>
        </p:txBody>
      </p:sp>
    </p:spTree>
    <p:extLst>
      <p:ext uri="{BB962C8B-B14F-4D97-AF65-F5344CB8AC3E}">
        <p14:creationId xmlns:p14="http://schemas.microsoft.com/office/powerpoint/2010/main" val="13887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16" descr="Image containing medical tweezers of various sizes, some pills, and a hand holding a pen writing on a piece of paper attached to a clipboard">
            <a:extLst>
              <a:ext uri="{FF2B5EF4-FFF2-40B4-BE49-F238E27FC236}">
                <a16:creationId xmlns:a16="http://schemas.microsoft.com/office/drawing/2014/main" id="{D29AD2ED-F2E1-42BA-A4F8-29194C9634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" r="121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C15D2-04EB-42D6-9037-26AFBEAC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DDABB1-5E6B-4365-AD9E-DDCE7E9727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7530160-A714-49C8-85A0-932553905B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Ken / </a:t>
            </a:r>
            <a:r>
              <a:rPr lang="en-US" dirty="0" err="1">
                <a:solidFill>
                  <a:schemeClr val="tx1"/>
                </a:solidFill>
              </a:rPr>
              <a:t>Sundheep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Weicher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A365-4170-41B8-B4B3-7A2FA6DBD7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739431-ADAD-416E-818C-4B616D2870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Our.name@mohh.com.sg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58B848-99A6-4681-9D22-50069C0BDE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Graphic 11" descr="User icon" title="Icon - Presenter Name">
            <a:extLst>
              <a:ext uri="{FF2B5EF4-FFF2-40B4-BE49-F238E27FC236}">
                <a16:creationId xmlns:a16="http://schemas.microsoft.com/office/drawing/2014/main" id="{3FD34FCD-807B-4BBC-8AFE-2162CCE29B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black">
          <a:xfrm>
            <a:off x="10387065" y="5059754"/>
            <a:ext cx="218900" cy="218900"/>
          </a:xfrm>
          <a:prstGeom prst="rect">
            <a:avLst/>
          </a:prstGeom>
        </p:spPr>
      </p:pic>
      <p:pic>
        <p:nvPicPr>
          <p:cNvPr id="14" name="Graphic 13" descr="Smart Phone icon" title="Icon - Presenter Phone Number">
            <a:extLst>
              <a:ext uri="{FF2B5EF4-FFF2-40B4-BE49-F238E27FC236}">
                <a16:creationId xmlns:a16="http://schemas.microsoft.com/office/drawing/2014/main" id="{E51263B5-564A-401A-810D-0896F97EF0C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black">
          <a:xfrm>
            <a:off x="10387065" y="5468514"/>
            <a:ext cx="218900" cy="218900"/>
          </a:xfrm>
          <a:prstGeom prst="rect">
            <a:avLst/>
          </a:prstGeom>
        </p:spPr>
      </p:pic>
      <p:pic>
        <p:nvPicPr>
          <p:cNvPr id="13" name="Graphic 12" descr="Envelope icon" title="Icon Presenter Email">
            <a:extLst>
              <a:ext uri="{FF2B5EF4-FFF2-40B4-BE49-F238E27FC236}">
                <a16:creationId xmlns:a16="http://schemas.microsoft.com/office/drawing/2014/main" id="{A24A1417-AE3F-44AE-98EB-3E6ADA1E201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 bwMode="black">
          <a:xfrm>
            <a:off x="10387065" y="5836232"/>
            <a:ext cx="218900" cy="218900"/>
          </a:xfrm>
          <a:prstGeom prst="rect">
            <a:avLst/>
          </a:prstGeom>
        </p:spPr>
      </p:pic>
      <p:pic>
        <p:nvPicPr>
          <p:cNvPr id="15" name="Graphic 14" descr="Link icon">
            <a:extLst>
              <a:ext uri="{FF2B5EF4-FFF2-40B4-BE49-F238E27FC236}">
                <a16:creationId xmlns:a16="http://schemas.microsoft.com/office/drawing/2014/main" id="{0161B5EF-405A-4DEA-8E00-0A6A7B71F7B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 bwMode="black">
          <a:xfrm>
            <a:off x="10370206" y="6203950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8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rial image of computer laptop keyboard and clipboard with form on it.  Also contains hands folded.">
            <a:extLst>
              <a:ext uri="{FF2B5EF4-FFF2-40B4-BE49-F238E27FC236}">
                <a16:creationId xmlns:a16="http://schemas.microsoft.com/office/drawing/2014/main" id="{3E7237D6-2D71-4A63-9CB5-8ADCB63FC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" r="47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5B41C8-4B55-458F-878B-550AD24B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2752078"/>
            <a:ext cx="4444800" cy="3651138"/>
          </a:xfrm>
        </p:spPr>
        <p:txBody>
          <a:bodyPr/>
          <a:lstStyle/>
          <a:p>
            <a:r>
              <a:rPr lang="en-US" dirty="0"/>
              <a:t>M4 to PGY1 timeline</a:t>
            </a:r>
          </a:p>
          <a:p>
            <a:r>
              <a:rPr lang="en-US" dirty="0"/>
              <a:t>How to start thinking about HO postings </a:t>
            </a:r>
          </a:p>
          <a:p>
            <a:r>
              <a:rPr lang="en-US" dirty="0"/>
              <a:t>Things we wished we knew as a student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/>
          <a:lstStyle/>
          <a:p>
            <a:r>
              <a:rPr lang="en-US" dirty="0"/>
              <a:t>Pre-MBBS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41F722-BA6E-4DCA-864E-876ECDFB533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B4756-DA3A-4F5F-B62A-614CB9E8E5D3}"/>
              </a:ext>
            </a:extLst>
          </p:cNvPr>
          <p:cNvSpPr txBox="1"/>
          <p:nvPr/>
        </p:nvSpPr>
        <p:spPr bwMode="black">
          <a:xfrm>
            <a:off x="10658694" y="272435"/>
            <a:ext cx="1577974" cy="364697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2500" b="1" spc="0" baseline="0" dirty="0">
                <a:solidFill>
                  <a:schemeClr val="bg1"/>
                </a:solidFill>
              </a:rPr>
              <a:t>LKC</a:t>
            </a:r>
          </a:p>
        </p:txBody>
      </p:sp>
    </p:spTree>
    <p:extLst>
      <p:ext uri="{BB962C8B-B14F-4D97-AF65-F5344CB8AC3E}">
        <p14:creationId xmlns:p14="http://schemas.microsoft.com/office/powerpoint/2010/main" val="2122728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2309-8DCF-411D-966B-C430D1472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FA1BA-EC91-4633-B5BD-112C7C379D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M4 till PGY1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F6FCFE8-23ED-468C-8DF1-6126FE5E5E7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1799" y="3276804"/>
            <a:ext cx="415608" cy="201776"/>
          </a:xfrm>
        </p:spPr>
        <p:txBody>
          <a:bodyPr/>
          <a:lstStyle/>
          <a:p>
            <a:r>
              <a:rPr lang="en-US" dirty="0"/>
              <a:t>2020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0153D4-6BE1-4775-8DB0-AF6F6B6305E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JAN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92477C-106F-4ACF-9F87-CCEB47554D7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FEB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DD0026-6F51-4C7F-A56C-F65493E9FEA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MAR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9CDDE1-0ECF-443E-A45E-D79B9EDB4FA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APR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C7F497-AF01-4BD2-9DA6-8E87BE2CE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95999" y="3279135"/>
            <a:ext cx="415608" cy="201776"/>
          </a:xfrm>
        </p:spPr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1AF48A-4DD0-4ACA-BADE-96E2296C2A8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MAY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9541D6D-5806-4579-B106-3AC7E947B81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JUN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FE5250A-E0C5-450F-B324-8B214D45C0C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JUL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5F24C43-5229-4A8D-8830-3519775B484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OCT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517CC3B-3BE8-4544-BD85-3D7E95006AE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AUG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49F2E1-6906-48B5-9833-C154025B4C10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SEP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B64AE2D-234B-40D4-914E-50FF870E62B6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NOV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BEB8C77-452E-457C-ABF0-8D888DA65F2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DEC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844EAEC-ACDF-4D36-8545-B2E0D64931B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JAN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71378CA-A7A3-4FDB-9FB3-52E088925FB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FEB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215858D-C865-44F3-942E-150A956743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MAR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4C23D78-11EE-4923-A0DE-F6835790A15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APR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53DB2CA-F228-4CCA-8787-80CD1EABCF1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/>
              <a:t>MAY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AACD272-4496-43F6-B9E4-DFFBACDDC3C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/>
              <a:t>JUN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47CC1FC-4CFD-44F0-B8A0-3FBBA8549F97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JUL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E41E4DD-E5EB-4682-9AA3-BA23502357CC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dirty="0"/>
              <a:t>OCT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49C0CB4-E352-430E-A9B3-2AC715BAA58A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dirty="0"/>
              <a:t>AUG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F3FC6DB-D8A8-4081-9B5F-E9289FF1DB12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dirty="0"/>
              <a:t>SEP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B01CDF5-5785-42A7-8FCF-499C2D0216D9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2551165" y="2197594"/>
            <a:ext cx="1571681" cy="561975"/>
          </a:xfrm>
        </p:spPr>
        <p:txBody>
          <a:bodyPr/>
          <a:lstStyle/>
          <a:p>
            <a:r>
              <a:rPr lang="en-US" dirty="0"/>
              <a:t>M4 </a:t>
            </a:r>
            <a:r>
              <a:rPr lang="en-US" dirty="0" err="1"/>
              <a:t>Summs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EB6AD7A-70B7-44AF-A561-DFBE576D8361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2491798" y="2534899"/>
            <a:ext cx="1690417" cy="224670"/>
          </a:xfrm>
        </p:spPr>
        <p:txBody>
          <a:bodyPr/>
          <a:lstStyle/>
          <a:p>
            <a:r>
              <a:rPr lang="en-US" dirty="0"/>
              <a:t>1 July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6D2383-EFA4-46C9-8926-B33450EBF2AD}"/>
              </a:ext>
            </a:extLst>
          </p:cNvPr>
          <p:cNvSpPr>
            <a:spLocks noGrp="1"/>
          </p:cNvSpPr>
          <p:nvPr>
            <p:ph type="sldNum" sz="quarter" idx="61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b="1" i="1" smtClean="0"/>
              <a:pPr/>
              <a:t>4</a:t>
            </a:fld>
            <a:endParaRPr lang="en-US" b="1" i="1" dirty="0"/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FA7A9A8B-6D8E-42E6-B030-A2DA0A5BE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013742" y="2968365"/>
            <a:ext cx="683275" cy="25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95BF0B49-1279-413F-A38B-214D38C41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519467" y="4332485"/>
            <a:ext cx="683275" cy="252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FC515413-F507-4A34-82ED-04E98A4CDD31}"/>
              </a:ext>
            </a:extLst>
          </p:cNvPr>
          <p:cNvSpPr txBox="1">
            <a:spLocks/>
          </p:cNvSpPr>
          <p:nvPr/>
        </p:nvSpPr>
        <p:spPr>
          <a:xfrm>
            <a:off x="2964166" y="4800123"/>
            <a:ext cx="1793875" cy="56197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txBody>
          <a:bodyPr vert="horz" lIns="0" tIns="3600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Electives 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D45EC93F-78C4-4289-8D2C-529081D4E330}"/>
              </a:ext>
            </a:extLst>
          </p:cNvPr>
          <p:cNvSpPr txBox="1">
            <a:spLocks/>
          </p:cNvSpPr>
          <p:nvPr/>
        </p:nvSpPr>
        <p:spPr>
          <a:xfrm>
            <a:off x="3015894" y="5117796"/>
            <a:ext cx="1690417" cy="224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10 Aug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11428CA7-EA35-4774-B45E-74FDBBEC8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527226" y="2961363"/>
            <a:ext cx="683275" cy="252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3B8215E4-CBB2-4AF4-8D62-074910551A83}"/>
              </a:ext>
            </a:extLst>
          </p:cNvPr>
          <p:cNvSpPr txBox="1">
            <a:spLocks/>
          </p:cNvSpPr>
          <p:nvPr/>
        </p:nvSpPr>
        <p:spPr>
          <a:xfrm>
            <a:off x="4146338" y="2197594"/>
            <a:ext cx="1446954" cy="56197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</p:spPr>
        <p:txBody>
          <a:bodyPr vert="horz" lIns="0" tIns="3600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IRP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9E7006F3-EE4E-489F-B064-7A486ADA740E}"/>
              </a:ext>
            </a:extLst>
          </p:cNvPr>
          <p:cNvSpPr txBox="1">
            <a:spLocks/>
          </p:cNvSpPr>
          <p:nvPr/>
        </p:nvSpPr>
        <p:spPr>
          <a:xfrm>
            <a:off x="4023654" y="2521055"/>
            <a:ext cx="1690417" cy="224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Oct - Dec</a:t>
            </a:r>
          </a:p>
        </p:txBody>
      </p: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B9A5B1C3-7B8C-48F8-8CC2-7A657167B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880364" y="4332485"/>
            <a:ext cx="683275" cy="252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541D2AF2-0475-41D2-B2F3-BD6A7CB6DDEA}"/>
              </a:ext>
            </a:extLst>
          </p:cNvPr>
          <p:cNvSpPr txBox="1">
            <a:spLocks/>
          </p:cNvSpPr>
          <p:nvPr/>
        </p:nvSpPr>
        <p:spPr>
          <a:xfrm>
            <a:off x="5347715" y="4800123"/>
            <a:ext cx="1793875" cy="56197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/>
            </a:solidFill>
          </a:ln>
        </p:spPr>
        <p:txBody>
          <a:bodyPr vert="horz" lIns="0" tIns="3600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MBBS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C99AE0E9-ABEE-4A45-85D0-7ED61137310B}"/>
              </a:ext>
            </a:extLst>
          </p:cNvPr>
          <p:cNvSpPr txBox="1">
            <a:spLocks/>
          </p:cNvSpPr>
          <p:nvPr/>
        </p:nvSpPr>
        <p:spPr>
          <a:xfrm>
            <a:off x="5399443" y="5117796"/>
            <a:ext cx="1690417" cy="224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Early Jan</a:t>
            </a: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35AE8A83-3056-47C7-A825-18681A2BB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7768426" y="4393543"/>
            <a:ext cx="683275" cy="25200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0DD5FF2-6AB8-4480-BD08-3AE02A14A2A4}"/>
              </a:ext>
            </a:extLst>
          </p:cNvPr>
          <p:cNvSpPr txBox="1">
            <a:spLocks/>
          </p:cNvSpPr>
          <p:nvPr/>
        </p:nvSpPr>
        <p:spPr>
          <a:xfrm>
            <a:off x="7228941" y="4800123"/>
            <a:ext cx="1793875" cy="56197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/>
            </a:solidFill>
          </a:ln>
        </p:spPr>
        <p:txBody>
          <a:bodyPr vert="horz" lIns="0" tIns="3600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PGY1</a:t>
            </a:r>
          </a:p>
        </p:txBody>
      </p:sp>
      <p:sp>
        <p:nvSpPr>
          <p:cNvPr id="45" name="Text Placeholder 29">
            <a:extLst>
              <a:ext uri="{FF2B5EF4-FFF2-40B4-BE49-F238E27FC236}">
                <a16:creationId xmlns:a16="http://schemas.microsoft.com/office/drawing/2014/main" id="{F534225C-44A4-4396-8349-B29318EB2FCD}"/>
              </a:ext>
            </a:extLst>
          </p:cNvPr>
          <p:cNvSpPr txBox="1">
            <a:spLocks/>
          </p:cNvSpPr>
          <p:nvPr/>
        </p:nvSpPr>
        <p:spPr>
          <a:xfrm>
            <a:off x="7280669" y="5117796"/>
            <a:ext cx="1690417" cy="224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May 2021</a:t>
            </a: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066E6187-C0CE-477B-BDCE-FF7E75C17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415286" y="2968366"/>
            <a:ext cx="683275" cy="25200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5DDAA146-7B54-4D5A-9D07-B5407105AE6E}"/>
              </a:ext>
            </a:extLst>
          </p:cNvPr>
          <p:cNvSpPr txBox="1">
            <a:spLocks/>
          </p:cNvSpPr>
          <p:nvPr/>
        </p:nvSpPr>
        <p:spPr>
          <a:xfrm>
            <a:off x="5912893" y="2197594"/>
            <a:ext cx="1621367" cy="56197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/>
            </a:solidFill>
          </a:ln>
        </p:spPr>
        <p:txBody>
          <a:bodyPr vert="horz" lIns="0" tIns="36000" rIns="0" bIns="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SAP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3259EAFB-C623-4255-9B5C-A06E8132A64F}"/>
              </a:ext>
            </a:extLst>
          </p:cNvPr>
          <p:cNvSpPr txBox="1">
            <a:spLocks/>
          </p:cNvSpPr>
          <p:nvPr/>
        </p:nvSpPr>
        <p:spPr>
          <a:xfrm>
            <a:off x="5878367" y="2503261"/>
            <a:ext cx="1690417" cy="2246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Feb - Apr</a:t>
            </a:r>
          </a:p>
        </p:txBody>
      </p:sp>
    </p:spTree>
    <p:extLst>
      <p:ext uri="{BB962C8B-B14F-4D97-AF65-F5344CB8AC3E}">
        <p14:creationId xmlns:p14="http://schemas.microsoft.com/office/powerpoint/2010/main" val="320314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 descr="Open hand with plant">
            <a:extLst>
              <a:ext uri="{FF2B5EF4-FFF2-40B4-BE49-F238E27FC236}">
                <a16:creationId xmlns:a16="http://schemas.microsoft.com/office/drawing/2014/main" id="{146C3774-1A16-4CEA-B0D9-21F4D70DD683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D1680A-25DD-42DD-B066-2294665CF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Interests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BEF8A3-3B79-4A1D-83CE-3501D6E1E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 Contraindications?</a:t>
            </a:r>
          </a:p>
          <a:p>
            <a:r>
              <a:rPr lang="en-US" dirty="0"/>
              <a:t>Medical vs surgical</a:t>
            </a:r>
          </a:p>
          <a:p>
            <a:r>
              <a:rPr lang="en-US" dirty="0"/>
              <a:t>Alive vs not alive </a:t>
            </a:r>
          </a:p>
        </p:txBody>
      </p:sp>
      <p:pic>
        <p:nvPicPr>
          <p:cNvPr id="33" name="Picture Placeholder 32" descr="Marker">
            <a:extLst>
              <a:ext uri="{FF2B5EF4-FFF2-40B4-BE49-F238E27FC236}">
                <a16:creationId xmlns:a16="http://schemas.microsoft.com/office/drawing/2014/main" id="{34FE467F-DFCB-454B-9B3B-9C4BF433B3C6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28" r="128"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F157E51-898F-41B4-8235-6C34BBCD749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24B20D-50EC-427F-9E2C-81625A7AC44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5" name="Picture Placeholder 34" descr="Hospital">
            <a:extLst>
              <a:ext uri="{FF2B5EF4-FFF2-40B4-BE49-F238E27FC236}">
                <a16:creationId xmlns:a16="http://schemas.microsoft.com/office/drawing/2014/main" id="{7AF56B60-D53D-40A4-82F9-B1DEB9644A3D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28" b="128"/>
          <a:stretch/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DE267D-5AD5-4C76-A976-43EDB64DB1F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SI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F58DB01-FA52-44DB-A820-8E4A194D9F8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NHG</a:t>
            </a:r>
          </a:p>
          <a:p>
            <a:r>
              <a:rPr lang="en-US" dirty="0" err="1"/>
              <a:t>Singhealth</a:t>
            </a:r>
            <a:endParaRPr lang="en-US" dirty="0"/>
          </a:p>
          <a:p>
            <a:r>
              <a:rPr lang="en-US" dirty="0"/>
              <a:t>NUHS</a:t>
            </a:r>
          </a:p>
          <a:p>
            <a:endParaRPr lang="en-US" dirty="0"/>
          </a:p>
        </p:txBody>
      </p:sp>
      <p:pic>
        <p:nvPicPr>
          <p:cNvPr id="37" name="Picture Placeholder 36" descr="Bullseye">
            <a:extLst>
              <a:ext uri="{FF2B5EF4-FFF2-40B4-BE49-F238E27FC236}">
                <a16:creationId xmlns:a16="http://schemas.microsoft.com/office/drawing/2014/main" id="{1701A2E9-D331-4627-A32A-658F1BDB82EF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28" b="128"/>
          <a:stretch/>
        </p:blipFill>
        <p:spPr/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DC6D72-DCF6-41AE-B39D-609AE438F2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B6F490-8CEC-444D-ADC0-E8B315EA3B5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US" dirty="0"/>
              <a:t>Explore</a:t>
            </a:r>
          </a:p>
          <a:p>
            <a:r>
              <a:rPr lang="en-US" dirty="0"/>
              <a:t>Open/close doors</a:t>
            </a:r>
          </a:p>
          <a:p>
            <a:r>
              <a:rPr lang="en-US" dirty="0"/>
              <a:t>Chill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8" name="Picture Placeholder 27" descr="Arm and blood pressure machine reading scale">
            <a:extLst>
              <a:ext uri="{FF2B5EF4-FFF2-40B4-BE49-F238E27FC236}">
                <a16:creationId xmlns:a16="http://schemas.microsoft.com/office/drawing/2014/main" id="{4B4A8784-FED8-4626-8883-762E38E9655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" b="44"/>
          <a:stretch/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431BB-7E59-4D2E-B4E7-CA454CF9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D4394E-B587-4CD9-96D1-650A82CA0197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6866470" y="4250842"/>
            <a:ext cx="3863221" cy="720000"/>
          </a:xfrm>
        </p:spPr>
        <p:txBody>
          <a:bodyPr/>
          <a:lstStyle/>
          <a:p>
            <a:r>
              <a:rPr lang="en-US" dirty="0"/>
              <a:t>How to choose HO postings?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154CB10-3BB7-4C3D-9275-80A6E79BD7C8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6866470" y="5208104"/>
            <a:ext cx="3863221" cy="1199896"/>
          </a:xfrm>
        </p:spPr>
        <p:txBody>
          <a:bodyPr/>
          <a:lstStyle/>
          <a:p>
            <a:r>
              <a:rPr lang="en-US" dirty="0"/>
              <a:t>Where do I start??</a:t>
            </a:r>
          </a:p>
        </p:txBody>
      </p:sp>
    </p:spTree>
    <p:extLst>
      <p:ext uri="{BB962C8B-B14F-4D97-AF65-F5344CB8AC3E}">
        <p14:creationId xmlns:p14="http://schemas.microsoft.com/office/powerpoint/2010/main" val="400291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8B1F8A2-270A-4C38-8AA6-FCE4BA1E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>
                <a:spcAft>
                  <a:spcPts val="600"/>
                </a:spcAft>
              </a:pPr>
              <a:t>6</a:t>
            </a:fld>
            <a:endParaRPr lang="en-US" b="1" i="1" noProof="0"/>
          </a:p>
        </p:txBody>
      </p:sp>
      <p:pic>
        <p:nvPicPr>
          <p:cNvPr id="21" name="Picture 20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EEDC5284-A1DF-4AD2-A9B7-FEC74F429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9" y="475892"/>
            <a:ext cx="7402047" cy="590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8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0ECEA3B-1ACA-4900-8A43-2094A4D1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7</a:t>
            </a:fld>
            <a:endParaRPr lang="en-US" b="1" i="1" noProof="0" dirty="0"/>
          </a:p>
        </p:txBody>
      </p:sp>
      <p:pic>
        <p:nvPicPr>
          <p:cNvPr id="19" name="Picture 18" descr="A close up of a map&#10;&#10;Description automatically generated">
            <a:extLst>
              <a:ext uri="{FF2B5EF4-FFF2-40B4-BE49-F238E27FC236}">
                <a16:creationId xmlns:a16="http://schemas.microsoft.com/office/drawing/2014/main" id="{C456AC4E-3D47-4486-BE6D-C4E36C74C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673" y="366712"/>
            <a:ext cx="8143875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film, looking, water, waterfall&#10;&#10;Description automatically generated">
            <a:extLst>
              <a:ext uri="{FF2B5EF4-FFF2-40B4-BE49-F238E27FC236}">
                <a16:creationId xmlns:a16="http://schemas.microsoft.com/office/drawing/2014/main" id="{0B9817FA-A68F-47FA-82A8-47C65C0860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 l="11087" r="11087"/>
          <a:stretch>
            <a:fillRect/>
          </a:stretch>
        </p:blipFill>
        <p:spPr>
          <a:solidFill>
            <a:schemeClr val="accent4">
              <a:lumMod val="50000"/>
            </a:schemeClr>
          </a:solidFill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722D9-3E91-4B5D-B1C6-4FDFB4BD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19B51A1E-902D-48AF-9020-955120F399B6}" type="slidenum">
              <a:rPr lang="en-US" b="1" i="1" noProof="0" smtClean="0"/>
              <a:pPr/>
              <a:t>8</a:t>
            </a:fld>
            <a:endParaRPr lang="en-US" b="1" i="1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DE5BB-5574-4950-8AC6-A2E509627BC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2852530"/>
            <a:ext cx="4444800" cy="3550686"/>
          </a:xfrm>
        </p:spPr>
        <p:txBody>
          <a:bodyPr/>
          <a:lstStyle/>
          <a:p>
            <a:r>
              <a:rPr lang="en-US" dirty="0"/>
              <a:t>Priority: M4 </a:t>
            </a:r>
            <a:r>
              <a:rPr lang="en-US" dirty="0" err="1"/>
              <a:t>summs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electives  MBBS</a:t>
            </a:r>
          </a:p>
          <a:p>
            <a:r>
              <a:rPr lang="en-US" dirty="0">
                <a:sym typeface="Wingdings" panose="05000000000000000000" pitchFamily="2" charset="2"/>
              </a:rPr>
              <a:t>Start thinking about it!</a:t>
            </a:r>
          </a:p>
          <a:p>
            <a:r>
              <a:rPr lang="en-US" dirty="0">
                <a:sym typeface="Wingdings" panose="05000000000000000000" pitchFamily="2" charset="2"/>
              </a:rPr>
              <a:t>Electives</a:t>
            </a:r>
          </a:p>
          <a:p>
            <a:r>
              <a:rPr lang="en-US" dirty="0">
                <a:sym typeface="Wingdings" panose="05000000000000000000" pitchFamily="2" charset="2"/>
              </a:rPr>
              <a:t>Research +-</a:t>
            </a:r>
          </a:p>
          <a:p>
            <a:r>
              <a:rPr lang="en-US" dirty="0">
                <a:sym typeface="Wingdings" panose="05000000000000000000" pitchFamily="2" charset="2"/>
              </a:rPr>
              <a:t>Talk to your seniors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D4D2C5-47C3-41B8-8198-78F871423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3044" y="5148000"/>
            <a:ext cx="5085650" cy="720000"/>
          </a:xfrm>
        </p:spPr>
        <p:txBody>
          <a:bodyPr/>
          <a:lstStyle/>
          <a:p>
            <a:r>
              <a:rPr lang="en-US" dirty="0"/>
              <a:t>What can I do now?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50E9C4-3CBD-4472-9F3B-CAACE6CDCA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3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tethescope laying on top of form">
            <a:extLst>
              <a:ext uri="{FF2B5EF4-FFF2-40B4-BE49-F238E27FC236}">
                <a16:creationId xmlns:a16="http://schemas.microsoft.com/office/drawing/2014/main" id="{70AAE794-2F38-416E-B928-BB5474A812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" r="47"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390BA-F9E5-4A53-AE84-CFF64715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19B51A1E-902D-48AF-9020-955120F399B6}" type="slidenum">
              <a:rPr lang="en-US" b="1" i="1" smtClean="0"/>
              <a:pPr/>
              <a:t>9</a:t>
            </a:fld>
            <a:endParaRPr lang="en-US" b="1" i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513B8E-BE7A-486A-9F5A-9FEE77C9ED2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138" y="619066"/>
            <a:ext cx="4444800" cy="3302207"/>
          </a:xfrm>
        </p:spPr>
        <p:txBody>
          <a:bodyPr/>
          <a:lstStyle/>
          <a:p>
            <a:r>
              <a:rPr lang="en-US" dirty="0"/>
              <a:t>Enjoy med school – many of us took it for granted </a:t>
            </a:r>
          </a:p>
          <a:p>
            <a:r>
              <a:rPr lang="en-US" dirty="0"/>
              <a:t>Med school does prepare you for HO</a:t>
            </a:r>
          </a:p>
          <a:p>
            <a:r>
              <a:rPr lang="en-US" dirty="0"/>
              <a:t>HO postings don't make or break your career </a:t>
            </a:r>
          </a:p>
          <a:p>
            <a:r>
              <a:rPr lang="en-US" dirty="0"/>
              <a:t>What makes a good medical student doesn't necessarily equate to a good HO</a:t>
            </a:r>
          </a:p>
          <a:p>
            <a:r>
              <a:rPr lang="en-US" dirty="0"/>
              <a:t>Strive to be the best version of yourself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5E3BD5-1051-4A50-9F18-DFC536C0E08E}"/>
              </a:ext>
            </a:extLst>
          </p:cNvPr>
          <p:cNvSpPr>
            <a:spLocks noGrp="1"/>
          </p:cNvSpPr>
          <p:nvPr>
            <p:ph type="ctrTitle"/>
          </p:nvPr>
        </p:nvSpPr>
        <p:spPr bwMode="black"/>
        <p:txBody>
          <a:bodyPr/>
          <a:lstStyle/>
          <a:p>
            <a:r>
              <a:rPr lang="en-US" dirty="0"/>
              <a:t>Words of wisdom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C56582A-55F9-4B18-95E7-DD8795CF21B9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black">
          <a:xfrm>
            <a:off x="7046844" y="5019260"/>
            <a:ext cx="3644476" cy="1388739"/>
          </a:xfrm>
        </p:spPr>
        <p:txBody>
          <a:bodyPr/>
          <a:lstStyle/>
          <a:p>
            <a:r>
              <a:rPr lang="en-US" dirty="0"/>
              <a:t>Things we wished we knew as a medical student</a:t>
            </a:r>
          </a:p>
        </p:txBody>
      </p:sp>
    </p:spTree>
    <p:extLst>
      <p:ext uri="{BB962C8B-B14F-4D97-AF65-F5344CB8AC3E}">
        <p14:creationId xmlns:p14="http://schemas.microsoft.com/office/powerpoint/2010/main" val="3250331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0A2AAC-D70B-4233-9389-268D6896774D}">
  <ds:schemaRefs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16c05727-aa75-4e4a-9b5f-8a80a1165891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FFFEA1C-4D28-422A-816B-51B2F61D8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2D1CBC-A6D2-4C27-A0DD-244AE04E36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1137</Words>
  <Application>Microsoft Macintosh PowerPoint</Application>
  <PresentationFormat>Widescreen</PresentationFormat>
  <Paragraphs>251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Flow</vt:lpstr>
      <vt:lpstr>PGY1   Sharing </vt:lpstr>
      <vt:lpstr>Pre-MBBS</vt:lpstr>
      <vt:lpstr>Timeline</vt:lpstr>
      <vt:lpstr>How to choose HO postings?</vt:lpstr>
      <vt:lpstr>PowerPoint Presentation</vt:lpstr>
      <vt:lpstr>PowerPoint Presentation</vt:lpstr>
      <vt:lpstr>What can I do now?</vt:lpstr>
      <vt:lpstr>Words of wisdom</vt:lpstr>
      <vt:lpstr>Post-MBBS</vt:lpstr>
      <vt:lpstr>18 weeks Till  Start  of  HO  </vt:lpstr>
      <vt:lpstr>PowerPoint Presentation</vt:lpstr>
      <vt:lpstr>PGY1</vt:lpstr>
      <vt:lpstr>SAP till HO </vt:lpstr>
      <vt:lpstr>Life of a PGY1</vt:lpstr>
      <vt:lpstr>PGY1   starter pack  </vt:lpstr>
      <vt:lpstr>PGY1   starter pack  </vt:lpstr>
      <vt:lpstr>Nurses</vt:lpstr>
      <vt:lpstr>Nurses vs Doctors</vt:lpstr>
      <vt:lpstr>Do’s and Don’ts</vt:lpstr>
      <vt:lpstr>What your seniors feel </vt:lpstr>
      <vt:lpstr>Words of wisdom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#GAYATIRI RAVEENTHERAN#</dc:creator>
  <cp:lastModifiedBy/>
  <cp:revision>1</cp:revision>
  <dcterms:created xsi:type="dcterms:W3CDTF">2020-01-29T09:37:38Z</dcterms:created>
  <dcterms:modified xsi:type="dcterms:W3CDTF">2020-01-29T09:43:11Z</dcterms:modified>
</cp:coreProperties>
</file>