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Playfair Display" panose="020B060402020202020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AA5426-014D-455D-BB50-CBA9AD39FAD9}">
  <a:tblStyle styleId="{65AA5426-014D-455D-BB50-CBA9AD39FA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4" autoAdjust="0"/>
  </p:normalViewPr>
  <p:slideViewPr>
    <p:cSldViewPr snapToGrid="0">
      <p:cViewPr varScale="1">
        <p:scale>
          <a:sx n="103" d="100"/>
          <a:sy n="103" d="100"/>
        </p:scale>
        <p:origin x="87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ce7b833cd_5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ce7b833cd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Residency application portal and LOR. If a consultant agrees to write for you, invariably they will write something nice. If everyone has something nice written about them, what distinguishes one applicant from the other? </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ce7b833cd_5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ce7b833cd_5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ce7b833cd_5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ce7b833cd_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ce7b833cd_5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ce7b833cd_5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ce7b833cd_5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ce7b833cd_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Take everything said today with a large pinch of salt. Opinions differ, and situations will change by the time you start work.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ce7b833cd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ce7b833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Probably have gone through what an average day in IM is like during your M3 IM posting </a:t>
            </a:r>
            <a:endParaRPr/>
          </a:p>
          <a:p>
            <a:pPr marL="457200" lvl="0" indent="-298450" algn="l" rtl="0">
              <a:spcBef>
                <a:spcPts val="0"/>
              </a:spcBef>
              <a:spcAft>
                <a:spcPts val="0"/>
              </a:spcAft>
              <a:buSzPts val="1100"/>
              <a:buChar char="●"/>
            </a:pPr>
            <a:r>
              <a:rPr lang="en-GB"/>
              <a:t>But probably didn’t stay around during “changes” or “exits” - not that much learning value anyway</a:t>
            </a:r>
            <a:endParaRPr/>
          </a:p>
          <a:p>
            <a:pPr marL="457200" lvl="0" indent="-298450" algn="l" rtl="0">
              <a:spcBef>
                <a:spcPts val="0"/>
              </a:spcBef>
              <a:spcAft>
                <a:spcPts val="0"/>
              </a:spcAft>
              <a:buSzPts val="1100"/>
              <a:buChar char="●"/>
            </a:pPr>
            <a:r>
              <a:rPr lang="en-GB"/>
              <a:t>Just here to take you through an average day</a:t>
            </a:r>
            <a:endParaRPr/>
          </a:p>
          <a:p>
            <a:pPr marL="457200" lvl="0" indent="-298450" algn="l" rtl="0">
              <a:spcBef>
                <a:spcPts val="0"/>
              </a:spcBef>
              <a:spcAft>
                <a:spcPts val="0"/>
              </a:spcAft>
              <a:buSzPts val="1100"/>
              <a:buChar char="●"/>
            </a:pPr>
            <a:r>
              <a:rPr lang="en-GB"/>
              <a:t>Pre-rounds: starts maybe 6+. New patients: See admission notes. Revisit Hx, PE. Trace on-call’s Ix if not traced. Old patients: Note overnight events, check vitals, IOs, new results. Talk to and examine patient. Come up with preliminary plans </a:t>
            </a:r>
            <a:endParaRPr/>
          </a:p>
          <a:p>
            <a:pPr marL="457200" lvl="0" indent="-298450" algn="l" rtl="0">
              <a:spcBef>
                <a:spcPts val="0"/>
              </a:spcBef>
              <a:spcAft>
                <a:spcPts val="0"/>
              </a:spcAft>
              <a:buSzPts val="1100"/>
              <a:buChar char="●"/>
            </a:pPr>
            <a:r>
              <a:rPr lang="en-GB"/>
              <a:t>Rounds: May round with registrar first, or directly with consultant. Usually better to go through with reg first if still very new, so she/he can identify things that were missed </a:t>
            </a:r>
            <a:endParaRPr/>
          </a:p>
          <a:p>
            <a:pPr marL="457200" lvl="0" indent="-298450" algn="l" rtl="0">
              <a:spcBef>
                <a:spcPts val="0"/>
              </a:spcBef>
              <a:spcAft>
                <a:spcPts val="0"/>
              </a:spcAft>
              <a:buSzPts val="1100"/>
              <a:buChar char="●"/>
            </a:pPr>
            <a:r>
              <a:rPr lang="en-GB"/>
              <a:t>Changes: ordering Ix, Mx (or anything else, especially with CPSS and EPIC where everything needs ordering). Referrals / blue letters / phone consults. Co-ordinating care and discharge planning (People: PT, OT, ST, MSW, Ward resource nurse, patient navigator, families. Applications: AIC for CH referrals, home nursing foundation, home hospice)</a:t>
            </a:r>
            <a:endParaRPr/>
          </a:p>
          <a:p>
            <a:pPr marL="457200" lvl="0" indent="-298450" algn="l" rtl="0">
              <a:spcBef>
                <a:spcPts val="0"/>
              </a:spcBef>
              <a:spcAft>
                <a:spcPts val="0"/>
              </a:spcAft>
              <a:buSzPts val="1100"/>
              <a:buChar char="●"/>
            </a:pPr>
            <a:r>
              <a:rPr lang="en-GB"/>
              <a:t>Lunch: </a:t>
            </a:r>
            <a:endParaRPr/>
          </a:p>
          <a:p>
            <a:pPr marL="457200" lvl="0" indent="-298450" algn="l" rtl="0">
              <a:spcBef>
                <a:spcPts val="0"/>
              </a:spcBef>
              <a:spcAft>
                <a:spcPts val="0"/>
              </a:spcAft>
              <a:buSzPts val="1100"/>
              <a:buChar char="●"/>
            </a:pPr>
            <a:r>
              <a:rPr lang="en-GB"/>
              <a:t>Teaching</a:t>
            </a:r>
            <a:endParaRPr/>
          </a:p>
          <a:p>
            <a:pPr marL="457200" lvl="0" indent="-298450" algn="l" rtl="0">
              <a:spcBef>
                <a:spcPts val="0"/>
              </a:spcBef>
              <a:spcAft>
                <a:spcPts val="0"/>
              </a:spcAft>
              <a:buSzPts val="1100"/>
              <a:buChar char="●"/>
            </a:pPr>
            <a:r>
              <a:rPr lang="en-GB"/>
              <a:t>Exits: Usually on paper for the patients who are well. Physically review the ones who are more sick.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ce7b833cd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ce7b833cd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Handovers: trace bloods, scan reports, blue letter replies. Usually quite brainless if good instructions given. If not then clarify with person who is handing over </a:t>
            </a:r>
            <a:endParaRPr/>
          </a:p>
          <a:p>
            <a:pPr marL="457200" lvl="0" indent="-298450" algn="l" rtl="0">
              <a:spcBef>
                <a:spcPts val="0"/>
              </a:spcBef>
              <a:spcAft>
                <a:spcPts val="0"/>
              </a:spcAft>
              <a:buSzPts val="1100"/>
              <a:buChar char="●"/>
            </a:pPr>
            <a:r>
              <a:rPr lang="en-GB"/>
              <a:t>New admissions: Pre-clerk (NEHR for PMHx, previous Imaging/Cardiac Ix /Cultures/HbA1c, order old meds, look at ED Hx / PE / Ix, retake Hx and PE, order more Ix/Mx), clear with MO / see together with MO. Eventually most places it gets cleared by Reg (besides SGH) </a:t>
            </a:r>
            <a:endParaRPr/>
          </a:p>
          <a:p>
            <a:pPr marL="457200" lvl="0" indent="-298450" algn="l" rtl="0">
              <a:spcBef>
                <a:spcPts val="0"/>
              </a:spcBef>
              <a:spcAft>
                <a:spcPts val="0"/>
              </a:spcAft>
              <a:buSzPts val="1100"/>
              <a:buChar char="●"/>
            </a:pPr>
            <a:r>
              <a:rPr lang="en-GB"/>
              <a:t>CTSP: any presenting complaint</a:t>
            </a:r>
            <a:endParaRPr/>
          </a:p>
          <a:p>
            <a:pPr marL="457200" lvl="0" indent="-298450" algn="l" rtl="0">
              <a:spcBef>
                <a:spcPts val="0"/>
              </a:spcBef>
              <a:spcAft>
                <a:spcPts val="0"/>
              </a:spcAft>
              <a:buSzPts val="1100"/>
              <a:buChar char="●"/>
            </a:pPr>
            <a:r>
              <a:rPr lang="en-GB"/>
              <a:t>Misc calls / requests: sleeping pill, don’t want to eat medicine, don’t want set plug, family wants update at 9pm</a:t>
            </a:r>
            <a:endParaRPr/>
          </a:p>
          <a:p>
            <a:pPr marL="457200" lvl="0" indent="-298450" algn="l" rtl="0">
              <a:spcBef>
                <a:spcPts val="0"/>
              </a:spcBef>
              <a:spcAft>
                <a:spcPts val="0"/>
              </a:spcAft>
              <a:buSzPts val="1100"/>
              <a:buChar char="●"/>
            </a:pPr>
            <a:r>
              <a:rPr lang="en-GB"/>
              <a:t>Post-call rounds: Try to stay awake </a:t>
            </a:r>
            <a:endParaRPr/>
          </a:p>
          <a:p>
            <a:pPr marL="457200" lvl="0" indent="-298450" algn="l" rtl="0">
              <a:spcBef>
                <a:spcPts val="0"/>
              </a:spcBef>
              <a:spcAft>
                <a:spcPts val="0"/>
              </a:spcAft>
              <a:buSzPts val="1100"/>
              <a:buChar char="●"/>
            </a:pPr>
            <a:r>
              <a:rPr lang="en-GB"/>
              <a:t>Post-call cover: finish changes, then write a handover text with things to trace and act on. Also good to physically / verbally handover to your colleague so they can ask you things.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ce7b833cd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ce7b833cd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Usually 1 more experienced MO will kindly take on the role of rostering weekends</a:t>
            </a:r>
            <a:endParaRPr/>
          </a:p>
          <a:p>
            <a:pPr marL="457200" lvl="0" indent="-298450" algn="l" rtl="0">
              <a:spcBef>
                <a:spcPts val="0"/>
              </a:spcBef>
              <a:spcAft>
                <a:spcPts val="0"/>
              </a:spcAft>
              <a:buSzPts val="1100"/>
              <a:buChar char="●"/>
            </a:pPr>
            <a:r>
              <a:rPr lang="en-GB"/>
              <a:t>If not then you may have to do it. Just try to make sure everyone has the same number of weekends they need to be working (usually 3-4 days / month?)</a:t>
            </a:r>
            <a:endParaRPr/>
          </a:p>
          <a:p>
            <a:pPr marL="457200" lvl="0" indent="-298450" algn="l" rtl="0">
              <a:spcBef>
                <a:spcPts val="0"/>
              </a:spcBef>
              <a:spcAft>
                <a:spcPts val="0"/>
              </a:spcAft>
              <a:buSzPts val="1100"/>
              <a:buChar char="●"/>
            </a:pPr>
            <a:r>
              <a:rPr lang="en-GB"/>
              <a:t>Cross-coverage: You will round additional patients on the weekend. Try to write a handover text on Friday if you’re not rounding on Saturday, (or write on Saturday if you’re not rounding on Sunday) </a:t>
            </a:r>
            <a:endParaRPr/>
          </a:p>
          <a:p>
            <a:pPr marL="457200" lvl="0" indent="-298450" algn="l" rtl="0">
              <a:spcBef>
                <a:spcPts val="0"/>
              </a:spcBef>
              <a:spcAft>
                <a:spcPts val="0"/>
              </a:spcAft>
              <a:buSzPts val="1100"/>
              <a:buChar char="●"/>
            </a:pPr>
            <a:r>
              <a:rPr lang="en-GB"/>
              <a:t>After rounds and changes, handover. No exits</a:t>
            </a:r>
            <a:endParaRPr/>
          </a:p>
          <a:p>
            <a:pPr marL="457200" lvl="0" indent="-298450" algn="l" rtl="0">
              <a:spcBef>
                <a:spcPts val="0"/>
              </a:spcBef>
              <a:spcAft>
                <a:spcPts val="0"/>
              </a:spcAft>
              <a:buSzPts val="1100"/>
              <a:buChar char="●"/>
            </a:pPr>
            <a:r>
              <a:rPr lang="en-GB"/>
              <a:t>A lot less gets done over the weekend. Non-urgent referrals won’t get made, non-urgent MRI/CT scans won’t be done -&gt; less things to do, less things to trace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ce7b833cd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ce7b833cd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ce7b833cd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ce7b833cd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ce7b833cd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ce7b833cd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ce7b833cd_5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ce7b833cd_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IMHO</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Russell, Sundheep, </a:t>
            </a:r>
            <a:endParaRPr/>
          </a:p>
          <a:p>
            <a:pPr marL="0" lvl="0" indent="0" algn="ctr" rtl="0">
              <a:spcBef>
                <a:spcPts val="0"/>
              </a:spcBef>
              <a:spcAft>
                <a:spcPts val="0"/>
              </a:spcAft>
              <a:buNone/>
            </a:pPr>
            <a:r>
              <a:rPr lang="en-GB"/>
              <a:t>Justin, Ken </a:t>
            </a:r>
            <a:endParaRPr/>
          </a:p>
          <a:p>
            <a:pPr marL="0" lvl="0" indent="0" algn="ctr" rtl="0">
              <a:spcBef>
                <a:spcPts val="0"/>
              </a:spcBef>
              <a:spcAft>
                <a:spcPts val="0"/>
              </a:spcAft>
              <a:buNone/>
            </a:pPr>
            <a:r>
              <a:rPr lang="en-GB"/>
              <a:t>(PGY1, Batch of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Residency</a:t>
            </a: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a:t>REFEREES: </a:t>
            </a:r>
            <a:endParaRPr sz="1400" b="1"/>
          </a:p>
          <a:p>
            <a:pPr marL="0" lvl="0" indent="0" algn="l" rtl="0">
              <a:spcBef>
                <a:spcPts val="1600"/>
              </a:spcBef>
              <a:spcAft>
                <a:spcPts val="0"/>
              </a:spcAft>
              <a:buNone/>
            </a:pPr>
            <a:r>
              <a:rPr lang="en-GB" sz="1400" b="1"/>
              <a:t>How important are recommendation/referee letters from superiors in the departments HOs rotate through, in terms of applying for residency, given the limited duration of each rotation? In terms of the value they can add to a residency application, what distinguishes the input of supervisors during housemanship from the input of LKC faculty/house tutors? </a:t>
            </a:r>
            <a:endParaRPr sz="1400" b="1"/>
          </a:p>
          <a:p>
            <a:pPr marL="457200" lvl="0" indent="-317500" algn="l" rtl="0">
              <a:spcBef>
                <a:spcPts val="1600"/>
              </a:spcBef>
              <a:spcAft>
                <a:spcPts val="0"/>
              </a:spcAft>
              <a:buSzPts val="1400"/>
              <a:buChar char="●"/>
            </a:pPr>
            <a:r>
              <a:rPr lang="en-GB" sz="1400"/>
              <a:t>Residency application portal: all they really see is the letters of recommendation </a:t>
            </a:r>
            <a:endParaRPr sz="1400"/>
          </a:p>
          <a:p>
            <a:pPr marL="457200" lvl="0" indent="-317500" algn="l" rtl="0">
              <a:spcBef>
                <a:spcPts val="0"/>
              </a:spcBef>
              <a:spcAft>
                <a:spcPts val="0"/>
              </a:spcAft>
              <a:buSzPts val="1400"/>
              <a:buChar char="●"/>
            </a:pPr>
            <a:r>
              <a:rPr lang="en-GB" sz="1400"/>
              <a:t>HO supervisor VS LKC house tutor: not sure. Best if they are both haha</a:t>
            </a:r>
            <a:endParaRPr sz="1400"/>
          </a:p>
          <a:p>
            <a:pPr marL="457200" lvl="0" indent="-317500" algn="l" rtl="0">
              <a:spcBef>
                <a:spcPts val="0"/>
              </a:spcBef>
              <a:spcAft>
                <a:spcPts val="0"/>
              </a:spcAft>
              <a:buSzPts val="1400"/>
              <a:buChar char="●"/>
            </a:pPr>
            <a:r>
              <a:rPr lang="en-GB" sz="1400"/>
              <a:t>MOHH Interview: ethics scenarios. IMHO not great for distinguishing candidates</a:t>
            </a:r>
            <a:endParaRPr sz="1400"/>
          </a:p>
          <a:p>
            <a:pPr marL="457200" lvl="0" indent="-317500" algn="l" rtl="0">
              <a:spcBef>
                <a:spcPts val="0"/>
              </a:spcBef>
              <a:spcAft>
                <a:spcPts val="0"/>
              </a:spcAft>
              <a:buSzPts val="1400"/>
              <a:buChar char="●"/>
            </a:pPr>
            <a:r>
              <a:rPr lang="en-GB" sz="1400"/>
              <a:t>Singhealth: internal interviews, veto list, ask people who’ve worked with applicant </a:t>
            </a:r>
            <a:endParaRPr sz="1400"/>
          </a:p>
          <a:p>
            <a:pPr marL="457200" lvl="0" indent="-317500" algn="l" rtl="0">
              <a:spcBef>
                <a:spcPts val="0"/>
              </a:spcBef>
              <a:spcAft>
                <a:spcPts val="0"/>
              </a:spcAft>
              <a:buSzPts val="1400"/>
              <a:buChar char="●"/>
            </a:pPr>
            <a:r>
              <a:rPr lang="en-GB" sz="1400"/>
              <a:t>NHG: no internal interview, has semi-formal tea session. Will ask people who’ve worked with the applicant </a:t>
            </a:r>
            <a:endParaRPr sz="1400"/>
          </a:p>
          <a:p>
            <a:pPr marL="0" lvl="0" indent="0" algn="l" rtl="0">
              <a:spcBef>
                <a:spcPts val="1600"/>
              </a:spcBef>
              <a:spcAft>
                <a:spcPts val="0"/>
              </a:spcAft>
              <a:buNone/>
            </a:pPr>
            <a:r>
              <a:rPr lang="en-GB" sz="1400"/>
              <a:t>		</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Residency</a:t>
            </a:r>
            <a:endParaRPr/>
          </a:p>
        </p:txBody>
      </p:sp>
      <p:sp>
        <p:nvSpPr>
          <p:cNvPr id="121" name="Google Shape;121;p23"/>
          <p:cNvSpPr txBox="1">
            <a:spLocks noGrp="1"/>
          </p:cNvSpPr>
          <p:nvPr>
            <p:ph type="body" idx="1"/>
          </p:nvPr>
        </p:nvSpPr>
        <p:spPr>
          <a:xfrm>
            <a:off x="311700" y="1152475"/>
            <a:ext cx="8520600" cy="38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a:t>EXPERIENCE / CLUSTER EXPOSURE: </a:t>
            </a:r>
            <a:endParaRPr sz="1400" b="1"/>
          </a:p>
          <a:p>
            <a:pPr marL="0" lvl="0" indent="0" algn="l" rtl="0">
              <a:spcBef>
                <a:spcPts val="1600"/>
              </a:spcBef>
              <a:spcAft>
                <a:spcPts val="0"/>
              </a:spcAft>
              <a:buNone/>
            </a:pPr>
            <a:r>
              <a:rPr lang="en-GB" sz="1400" b="1"/>
              <a:t>Does the cluster one does housemanship in affect chances of getting into residency in that same cluster?	</a:t>
            </a:r>
            <a:br>
              <a:rPr lang="en-GB" sz="1400" b="1"/>
            </a:br>
            <a:r>
              <a:rPr lang="en-GB" sz="1400" b="1"/>
              <a:t>I would like to know a breakdown of how actual life is and the possible postings we should choose to maximise our experience for certain specialities we are hoping to join the future.</a:t>
            </a:r>
            <a:r>
              <a:rPr lang="en-GB" sz="1400"/>
              <a:t> 				</a:t>
            </a:r>
            <a:endParaRPr sz="1400"/>
          </a:p>
          <a:p>
            <a:pPr marL="457200" lvl="0" indent="-317500" algn="l" rtl="0">
              <a:spcBef>
                <a:spcPts val="1600"/>
              </a:spcBef>
              <a:spcAft>
                <a:spcPts val="0"/>
              </a:spcAft>
              <a:buSzPts val="1400"/>
              <a:buChar char="●"/>
            </a:pPr>
            <a:r>
              <a:rPr lang="en-GB" sz="1400"/>
              <a:t>If you haven’t worked within that cluster, it’s difficult to apply to its residency. </a:t>
            </a:r>
            <a:endParaRPr sz="1400"/>
          </a:p>
          <a:p>
            <a:pPr marL="457200" lvl="0" indent="-317500" algn="l" rtl="0">
              <a:spcBef>
                <a:spcPts val="0"/>
              </a:spcBef>
              <a:spcAft>
                <a:spcPts val="0"/>
              </a:spcAft>
              <a:buSzPts val="1400"/>
              <a:buChar char="●"/>
            </a:pPr>
            <a:r>
              <a:rPr lang="en-GB" sz="1400"/>
              <a:t>If you want to apply for IM in your first year, try to get it as 1st or 2nd posting (if IM as 3rd posting, application will start before your 3rd posting starts) </a:t>
            </a:r>
            <a:endParaRPr sz="1400"/>
          </a:p>
          <a:p>
            <a:pPr marL="0" lvl="0" indent="0" algn="l" rtl="0">
              <a:spcBef>
                <a:spcPts val="1600"/>
              </a:spcBef>
              <a:spcAft>
                <a:spcPts val="0"/>
              </a:spcAft>
              <a:buNone/>
            </a:pPr>
            <a:r>
              <a:rPr lang="en-GB" sz="1400" b="1"/>
              <a:t>RESEARCH: </a:t>
            </a:r>
            <a:r>
              <a:rPr lang="en-GB" sz="1400"/>
              <a:t>How important is research in applying for residency? Is there time for research as a HO?	</a:t>
            </a:r>
            <a:endParaRPr sz="1400"/>
          </a:p>
          <a:p>
            <a:pPr marL="457200" lvl="0" indent="-317500" algn="l" rtl="0">
              <a:spcBef>
                <a:spcPts val="1600"/>
              </a:spcBef>
              <a:spcAft>
                <a:spcPts val="0"/>
              </a:spcAft>
              <a:buSzPts val="1400"/>
              <a:buChar char="●"/>
            </a:pPr>
            <a:r>
              <a:rPr lang="en-GB" sz="1400"/>
              <a:t>Appears to be more useful in surgical disciplines </a:t>
            </a:r>
            <a:endParaRPr sz="1400"/>
          </a:p>
          <a:p>
            <a:pPr marL="457200" lvl="0" indent="-317500" algn="l" rtl="0">
              <a:spcBef>
                <a:spcPts val="0"/>
              </a:spcBef>
              <a:spcAft>
                <a:spcPts val="0"/>
              </a:spcAft>
              <a:buSzPts val="1400"/>
              <a:buChar char="●"/>
            </a:pPr>
            <a:r>
              <a:rPr lang="en-GB" sz="1400"/>
              <a:t>Working relationships may be more important </a:t>
            </a:r>
            <a:endParaRPr sz="1400"/>
          </a:p>
          <a:p>
            <a:pPr marL="457200" lvl="0" indent="-317500" algn="l" rtl="0">
              <a:spcBef>
                <a:spcPts val="0"/>
              </a:spcBef>
              <a:spcAft>
                <a:spcPts val="0"/>
              </a:spcAft>
              <a:buSzPts val="1400"/>
              <a:buChar char="●"/>
            </a:pPr>
            <a:r>
              <a:rPr lang="en-GB" sz="1400"/>
              <a:t>Helps if already started research in school (easier to continue than to start totally afresh)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National Service</a:t>
            </a:r>
            <a:endParaRPr/>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a:t>For the guys resuming National Service, how is the re-enlistment procedure like, and what can one do to boost residency application chances during NS itself?</a:t>
            </a:r>
            <a:endParaRPr sz="1400" b="1"/>
          </a:p>
          <a:p>
            <a:pPr marL="0" lvl="0" indent="0" algn="l" rtl="0">
              <a:spcBef>
                <a:spcPts val="1600"/>
              </a:spcBef>
              <a:spcAft>
                <a:spcPts val="0"/>
              </a:spcAft>
              <a:buNone/>
            </a:pPr>
            <a:r>
              <a:rPr lang="en-GB" sz="1400"/>
              <a:t>2 cycles of re-enlistment (start of year, mid-year)</a:t>
            </a:r>
            <a:endParaRPr sz="1400"/>
          </a:p>
          <a:p>
            <a:pPr marL="0" lvl="0" indent="0" algn="l" rtl="0">
              <a:spcBef>
                <a:spcPts val="1600"/>
              </a:spcBef>
              <a:spcAft>
                <a:spcPts val="0"/>
              </a:spcAft>
              <a:buNone/>
            </a:pPr>
            <a:r>
              <a:rPr lang="en-GB" sz="1400"/>
              <a:t>Finish PGY1 in April 2020.</a:t>
            </a:r>
            <a:endParaRPr sz="1400"/>
          </a:p>
          <a:p>
            <a:pPr marL="0" lvl="0" indent="0" algn="l" rtl="0">
              <a:spcBef>
                <a:spcPts val="1600"/>
              </a:spcBef>
              <a:spcAft>
                <a:spcPts val="0"/>
              </a:spcAft>
              <a:buNone/>
            </a:pPr>
            <a:r>
              <a:rPr lang="en-GB" sz="1400"/>
              <a:t>If get into residency -&gt; Interrim posting + R1 until June 2021 -&gt; go back army in July 2021</a:t>
            </a:r>
            <a:endParaRPr sz="1400"/>
          </a:p>
          <a:p>
            <a:pPr marL="0" lvl="0" indent="0" algn="l" rtl="0">
              <a:spcBef>
                <a:spcPts val="1600"/>
              </a:spcBef>
              <a:spcAft>
                <a:spcPts val="0"/>
              </a:spcAft>
              <a:buNone/>
            </a:pPr>
            <a:r>
              <a:rPr lang="en-GB" sz="1400"/>
              <a:t>If no residency -&gt; Interrim posting until June 2020, officially start MO year in July 2021 and finish 1 MO posting (6 months). -&gt; go back army in Jan 2021</a:t>
            </a:r>
            <a:endParaRPr sz="1400"/>
          </a:p>
          <a:p>
            <a:pPr marL="0" lvl="0" indent="0" algn="l" rtl="0">
              <a:spcBef>
                <a:spcPts val="1600"/>
              </a:spcBef>
              <a:spcAft>
                <a:spcPts val="1600"/>
              </a:spcAft>
              <a:buNone/>
            </a:pPr>
            <a:r>
              <a:rPr lang="en-GB" sz="1400"/>
              <a:t>Boost residency application chances during NS: somewhat difficult (out of sight, out of mind, if no one sees you working, it’s hard to get accepted). Stay medically / mentally active: take exams, study. But ultimately it’s hard to prevent brain atrophy when not practicing full time.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Q&amp;A</a:t>
            </a:r>
            <a:endParaRPr/>
          </a:p>
          <a:p>
            <a:pPr marL="0" lvl="0" indent="0" algn="l" rtl="0">
              <a:spcBef>
                <a:spcPts val="0"/>
              </a:spcBef>
              <a:spcAft>
                <a:spcPts val="0"/>
              </a:spcAft>
              <a:buNone/>
            </a:pPr>
            <a:endParaRPr/>
          </a:p>
        </p:txBody>
      </p:sp>
      <p:pic>
        <p:nvPicPr>
          <p:cNvPr id="133" name="Google Shape;133;p25"/>
          <p:cNvPicPr preferRelativeResize="0"/>
          <p:nvPr/>
        </p:nvPicPr>
        <p:blipFill rotWithShape="1">
          <a:blip r:embed="rId3">
            <a:alphaModFix/>
          </a:blip>
          <a:srcRect b="11535"/>
          <a:stretch/>
        </p:blipFill>
        <p:spPr>
          <a:xfrm>
            <a:off x="2427175" y="509975"/>
            <a:ext cx="4289625" cy="4280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2209800" y="995363"/>
            <a:ext cx="4724400" cy="315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Typical Day</a:t>
            </a:r>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Pre-Rounds</a:t>
            </a:r>
            <a:endParaRPr/>
          </a:p>
          <a:p>
            <a:pPr marL="457200" lvl="0" indent="-342900" algn="l" rtl="0">
              <a:spcBef>
                <a:spcPts val="0"/>
              </a:spcBef>
              <a:spcAft>
                <a:spcPts val="0"/>
              </a:spcAft>
              <a:buSzPts val="1800"/>
              <a:buChar char="●"/>
            </a:pPr>
            <a:r>
              <a:rPr lang="en-GB"/>
              <a:t>Rounds</a:t>
            </a:r>
            <a:endParaRPr/>
          </a:p>
          <a:p>
            <a:pPr marL="457200" lvl="0" indent="-342900" algn="l" rtl="0">
              <a:spcBef>
                <a:spcPts val="0"/>
              </a:spcBef>
              <a:spcAft>
                <a:spcPts val="0"/>
              </a:spcAft>
              <a:buSzPts val="1800"/>
              <a:buChar char="●"/>
            </a:pPr>
            <a:r>
              <a:rPr lang="en-GB"/>
              <a:t>Changes</a:t>
            </a:r>
            <a:endParaRPr/>
          </a:p>
          <a:p>
            <a:pPr marL="457200" lvl="0" indent="-342900" algn="l" rtl="0">
              <a:spcBef>
                <a:spcPts val="0"/>
              </a:spcBef>
              <a:spcAft>
                <a:spcPts val="0"/>
              </a:spcAft>
              <a:buSzPts val="1800"/>
              <a:buChar char="●"/>
            </a:pPr>
            <a:r>
              <a:rPr lang="en-GB"/>
              <a:t>Lunch</a:t>
            </a:r>
            <a:endParaRPr/>
          </a:p>
          <a:p>
            <a:pPr marL="457200" lvl="0" indent="-342900" algn="l" rtl="0">
              <a:spcBef>
                <a:spcPts val="0"/>
              </a:spcBef>
              <a:spcAft>
                <a:spcPts val="0"/>
              </a:spcAft>
              <a:buSzPts val="1800"/>
              <a:buChar char="●"/>
            </a:pPr>
            <a:r>
              <a:rPr lang="en-GB"/>
              <a:t>Teaching</a:t>
            </a:r>
            <a:endParaRPr/>
          </a:p>
          <a:p>
            <a:pPr marL="457200" lvl="0" indent="-342900" algn="l" rtl="0">
              <a:spcBef>
                <a:spcPts val="0"/>
              </a:spcBef>
              <a:spcAft>
                <a:spcPts val="0"/>
              </a:spcAft>
              <a:buSzPts val="1800"/>
              <a:buChar char="●"/>
            </a:pPr>
            <a:r>
              <a:rPr lang="en-GB"/>
              <a:t>Exits</a:t>
            </a:r>
            <a:endParaRPr/>
          </a:p>
          <a:p>
            <a:pPr marL="457200" lvl="0" indent="0" algn="l" rtl="0">
              <a:spcBef>
                <a:spcPts val="1600"/>
              </a:spcBef>
              <a:spcAft>
                <a:spcPts val="1600"/>
              </a:spcAft>
              <a:buNone/>
            </a:pPr>
            <a:endParaRPr/>
          </a:p>
        </p:txBody>
      </p:sp>
      <p:pic>
        <p:nvPicPr>
          <p:cNvPr id="72" name="Google Shape;72;p15"/>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Typical Night</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en-GB" dirty="0">
                <a:solidFill>
                  <a:srgbClr val="FFFFFF"/>
                </a:solidFill>
              </a:rPr>
              <a:t>Handovers</a:t>
            </a:r>
            <a:endParaRPr dirty="0">
              <a:solidFill>
                <a:srgbClr val="FFFFFF"/>
              </a:solidFill>
            </a:endParaRPr>
          </a:p>
          <a:p>
            <a:pPr marL="457200" lvl="0" indent="-342900" algn="l" rtl="0">
              <a:spcBef>
                <a:spcPts val="0"/>
              </a:spcBef>
              <a:spcAft>
                <a:spcPts val="0"/>
              </a:spcAft>
              <a:buClr>
                <a:srgbClr val="FFFFFF"/>
              </a:buClr>
              <a:buSzPts val="1800"/>
              <a:buChar char="●"/>
            </a:pPr>
            <a:r>
              <a:rPr lang="en-GB" dirty="0">
                <a:solidFill>
                  <a:srgbClr val="FFFFFF"/>
                </a:solidFill>
              </a:rPr>
              <a:t>New admissions</a:t>
            </a:r>
            <a:endParaRPr dirty="0">
              <a:solidFill>
                <a:srgbClr val="FFFFFF"/>
              </a:solidFill>
            </a:endParaRPr>
          </a:p>
          <a:p>
            <a:pPr marL="457200" lvl="0" indent="-342900" algn="l" rtl="0">
              <a:spcBef>
                <a:spcPts val="0"/>
              </a:spcBef>
              <a:spcAft>
                <a:spcPts val="0"/>
              </a:spcAft>
              <a:buClr>
                <a:srgbClr val="FFFFFF"/>
              </a:buClr>
              <a:buSzPts val="1800"/>
              <a:buChar char="●"/>
            </a:pPr>
            <a:r>
              <a:rPr lang="en-GB" dirty="0">
                <a:solidFill>
                  <a:srgbClr val="FFFFFF"/>
                </a:solidFill>
              </a:rPr>
              <a:t>CTSPs</a:t>
            </a:r>
            <a:endParaRPr dirty="0">
              <a:solidFill>
                <a:srgbClr val="FFFFFF"/>
              </a:solidFill>
            </a:endParaRPr>
          </a:p>
          <a:p>
            <a:pPr marL="457200" lvl="0" indent="-342900" algn="l" rtl="0">
              <a:spcBef>
                <a:spcPts val="0"/>
              </a:spcBef>
              <a:spcAft>
                <a:spcPts val="0"/>
              </a:spcAft>
              <a:buClr>
                <a:srgbClr val="FFFFFF"/>
              </a:buClr>
              <a:buSzPts val="1800"/>
              <a:buChar char="●"/>
            </a:pPr>
            <a:r>
              <a:rPr lang="en-GB" dirty="0">
                <a:solidFill>
                  <a:srgbClr val="FFFFFF"/>
                </a:solidFill>
              </a:rPr>
              <a:t>Miscellaneous calls / requests</a:t>
            </a:r>
            <a:endParaRPr dirty="0">
              <a:solidFill>
                <a:srgbClr val="FFFFFF"/>
              </a:solidFill>
            </a:endParaRPr>
          </a:p>
          <a:p>
            <a:pPr marL="457200" lvl="0" indent="-342900" algn="l" rtl="0">
              <a:spcBef>
                <a:spcPts val="0"/>
              </a:spcBef>
              <a:spcAft>
                <a:spcPts val="0"/>
              </a:spcAft>
              <a:buClr>
                <a:srgbClr val="FFFFFF"/>
              </a:buClr>
              <a:buSzPts val="1800"/>
              <a:buChar char="●"/>
            </a:pPr>
            <a:r>
              <a:rPr lang="en-GB" dirty="0">
                <a:solidFill>
                  <a:srgbClr val="FFFFFF"/>
                </a:solidFill>
              </a:rPr>
              <a:t>Post-call rounds</a:t>
            </a:r>
            <a:endParaRPr dirty="0">
              <a:solidFill>
                <a:srgbClr val="FFFFFF"/>
              </a:solidFill>
            </a:endParaRPr>
          </a:p>
          <a:p>
            <a:pPr marL="457200" lvl="0" indent="-342900" algn="l" rtl="0">
              <a:spcBef>
                <a:spcPts val="0"/>
              </a:spcBef>
              <a:spcAft>
                <a:spcPts val="0"/>
              </a:spcAft>
              <a:buClr>
                <a:srgbClr val="FFFFFF"/>
              </a:buClr>
              <a:buSzPts val="1800"/>
              <a:buChar char="●"/>
            </a:pPr>
            <a:r>
              <a:rPr lang="en-GB" dirty="0">
                <a:solidFill>
                  <a:srgbClr val="FFFFFF"/>
                </a:solidFill>
              </a:rPr>
              <a:t>Post-call cover</a:t>
            </a:r>
            <a:endParaRPr dirty="0">
              <a:solidFill>
                <a:srgbClr val="FFFFFF"/>
              </a:solidFill>
            </a:endParaRPr>
          </a:p>
          <a:p>
            <a:pPr marL="0" lvl="0" indent="0" algn="l" rtl="0">
              <a:spcBef>
                <a:spcPts val="1600"/>
              </a:spcBef>
              <a:spcAft>
                <a:spcPts val="1600"/>
              </a:spcAft>
              <a:buNone/>
            </a:pPr>
            <a:endParaRPr dirty="0">
              <a:solidFill>
                <a:srgbClr val="FFFFFF"/>
              </a:solidFill>
            </a:endParaRPr>
          </a:p>
        </p:txBody>
      </p:sp>
      <p:pic>
        <p:nvPicPr>
          <p:cNvPr id="79" name="Google Shape;79;p16"/>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Typical Weekend	</a:t>
            </a: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Rostering</a:t>
            </a:r>
            <a:endParaRPr/>
          </a:p>
          <a:p>
            <a:pPr marL="457200" lvl="0" indent="-342900" algn="l" rtl="0">
              <a:spcBef>
                <a:spcPts val="0"/>
              </a:spcBef>
              <a:spcAft>
                <a:spcPts val="0"/>
              </a:spcAft>
              <a:buSzPts val="1800"/>
              <a:buChar char="●"/>
            </a:pPr>
            <a:r>
              <a:rPr lang="en-GB"/>
              <a:t>Cross-Coverage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1"/>
            <a:ext cx="8520600" cy="4757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Comparisons - Day Work</a:t>
            </a:r>
            <a:endParaRPr dirty="0"/>
          </a:p>
        </p:txBody>
      </p:sp>
      <p:graphicFrame>
        <p:nvGraphicFramePr>
          <p:cNvPr id="91" name="Google Shape;91;p18"/>
          <p:cNvGraphicFramePr/>
          <p:nvPr>
            <p:extLst>
              <p:ext uri="{D42A27DB-BD31-4B8C-83A1-F6EECF244321}">
                <p14:modId xmlns:p14="http://schemas.microsoft.com/office/powerpoint/2010/main" val="2986465974"/>
              </p:ext>
            </p:extLst>
          </p:nvPr>
        </p:nvGraphicFramePr>
        <p:xfrm>
          <a:off x="311700" y="676507"/>
          <a:ext cx="8520575" cy="4251575"/>
        </p:xfrm>
        <a:graphic>
          <a:graphicData uri="http://schemas.openxmlformats.org/drawingml/2006/table">
            <a:tbl>
              <a:tblPr>
                <a:noFill/>
                <a:tableStyleId>{65AA5426-014D-455D-BB50-CBA9AD39FAD9}</a:tableStyleId>
              </a:tblPr>
              <a:tblGrid>
                <a:gridCol w="1217225">
                  <a:extLst>
                    <a:ext uri="{9D8B030D-6E8A-4147-A177-3AD203B41FA5}">
                      <a16:colId xmlns:a16="http://schemas.microsoft.com/office/drawing/2014/main" val="20000"/>
                    </a:ext>
                  </a:extLst>
                </a:gridCol>
                <a:gridCol w="1217225">
                  <a:extLst>
                    <a:ext uri="{9D8B030D-6E8A-4147-A177-3AD203B41FA5}">
                      <a16:colId xmlns:a16="http://schemas.microsoft.com/office/drawing/2014/main" val="20001"/>
                    </a:ext>
                  </a:extLst>
                </a:gridCol>
                <a:gridCol w="1217225">
                  <a:extLst>
                    <a:ext uri="{9D8B030D-6E8A-4147-A177-3AD203B41FA5}">
                      <a16:colId xmlns:a16="http://schemas.microsoft.com/office/drawing/2014/main" val="20002"/>
                    </a:ext>
                  </a:extLst>
                </a:gridCol>
                <a:gridCol w="1217225">
                  <a:extLst>
                    <a:ext uri="{9D8B030D-6E8A-4147-A177-3AD203B41FA5}">
                      <a16:colId xmlns:a16="http://schemas.microsoft.com/office/drawing/2014/main" val="20003"/>
                    </a:ext>
                  </a:extLst>
                </a:gridCol>
                <a:gridCol w="1217225">
                  <a:extLst>
                    <a:ext uri="{9D8B030D-6E8A-4147-A177-3AD203B41FA5}">
                      <a16:colId xmlns:a16="http://schemas.microsoft.com/office/drawing/2014/main" val="20004"/>
                    </a:ext>
                  </a:extLst>
                </a:gridCol>
                <a:gridCol w="1217225">
                  <a:extLst>
                    <a:ext uri="{9D8B030D-6E8A-4147-A177-3AD203B41FA5}">
                      <a16:colId xmlns:a16="http://schemas.microsoft.com/office/drawing/2014/main" val="20005"/>
                    </a:ext>
                  </a:extLst>
                </a:gridCol>
                <a:gridCol w="1217225">
                  <a:extLst>
                    <a:ext uri="{9D8B030D-6E8A-4147-A177-3AD203B41FA5}">
                      <a16:colId xmlns:a16="http://schemas.microsoft.com/office/drawing/2014/main" val="20006"/>
                    </a:ext>
                  </a:extLst>
                </a:gridCol>
              </a:tblGrid>
              <a:tr h="258725">
                <a:tc>
                  <a:txBody>
                    <a:bodyPr/>
                    <a:lstStyle/>
                    <a:p>
                      <a:pPr marL="0" lvl="0" indent="0" algn="ctr" rtl="0">
                        <a:lnSpc>
                          <a:spcPct val="115000"/>
                        </a:lnSpc>
                        <a:spcBef>
                          <a:spcPts val="0"/>
                        </a:spcBef>
                        <a:spcAft>
                          <a:spcPts val="0"/>
                        </a:spcAft>
                        <a:buNone/>
                      </a:pPr>
                      <a:r>
                        <a:rPr lang="en-GB" sz="1000" b="1" dirty="0">
                          <a:latin typeface="Segoe UI" panose="020B0502040204020203" pitchFamily="34" charset="0"/>
                          <a:cs typeface="Segoe UI" panose="020B0502040204020203" pitchFamily="34" charset="0"/>
                        </a:rPr>
                        <a:t>NUH</a:t>
                      </a:r>
                      <a:endParaRPr sz="1000" b="1" dirty="0">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NTFGH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SGH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CGH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SKH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TTSH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dirty="0">
                          <a:latin typeface="Segoe UI" panose="020B0502040204020203" pitchFamily="34" charset="0"/>
                          <a:cs typeface="Segoe UI" panose="020B0502040204020203" pitchFamily="34" charset="0"/>
                        </a:rPr>
                        <a:t>KTPH</a:t>
                      </a:r>
                      <a:endParaRPr sz="1000" b="1" dirty="0">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extLst>
                  <a:ext uri="{0D108BD9-81ED-4DB2-BD59-A6C34878D82A}">
                    <a16:rowId xmlns:a16="http://schemas.microsoft.com/office/drawing/2014/main" val="10000"/>
                  </a:ext>
                </a:extLst>
              </a:tr>
              <a:tr h="3956436">
                <a:tc>
                  <a:txBody>
                    <a:bodyPr/>
                    <a:lstStyle/>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GM: 20+pt/team split </a:t>
                      </a:r>
                      <a:r>
                        <a:rPr lang="en-GB" sz="1000" dirty="0" err="1">
                          <a:latin typeface="Segoe UI" panose="020B0502040204020203" pitchFamily="34" charset="0"/>
                          <a:cs typeface="Segoe UI" panose="020B0502040204020203" pitchFamily="34" charset="0"/>
                        </a:rPr>
                        <a:t>betw</a:t>
                      </a:r>
                      <a:r>
                        <a:rPr lang="en-GB" sz="1000" dirty="0">
                          <a:latin typeface="Segoe UI" panose="020B0502040204020203" pitchFamily="34" charset="0"/>
                          <a:cs typeface="Segoe UI" panose="020B0502040204020203" pitchFamily="34" charset="0"/>
                        </a:rPr>
                        <a:t> 3-4 </a:t>
                      </a:r>
                      <a:r>
                        <a:rPr lang="en-GB" sz="1000" dirty="0" err="1">
                          <a:latin typeface="Segoe UI" panose="020B0502040204020203" pitchFamily="34" charset="0"/>
                          <a:cs typeface="Segoe UI" panose="020B0502040204020203" pitchFamily="34" charset="0"/>
                        </a:rPr>
                        <a:t>jnrs</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err="1">
                          <a:latin typeface="Segoe UI" panose="020B0502040204020203" pitchFamily="34" charset="0"/>
                          <a:cs typeface="Segoe UI" panose="020B0502040204020203" pitchFamily="34" charset="0"/>
                        </a:rPr>
                        <a:t>Subspec</a:t>
                      </a:r>
                      <a:r>
                        <a:rPr lang="en-GB" sz="1000" dirty="0">
                          <a:latin typeface="Segoe UI" panose="020B0502040204020203" pitchFamily="34" charset="0"/>
                          <a:cs typeface="Segoe UI" panose="020B0502040204020203" pitchFamily="34" charset="0"/>
                        </a:rPr>
                        <a:t>: 3-20 </a:t>
                      </a:r>
                      <a:r>
                        <a:rPr lang="en-GB" sz="1000" dirty="0" err="1">
                          <a:latin typeface="Segoe UI" panose="020B0502040204020203" pitchFamily="34" charset="0"/>
                          <a:cs typeface="Segoe UI" panose="020B0502040204020203" pitchFamily="34" charset="0"/>
                        </a:rPr>
                        <a:t>pt</a:t>
                      </a:r>
                      <a:r>
                        <a:rPr lang="en-GB" sz="1000" dirty="0">
                          <a:latin typeface="Segoe UI" panose="020B0502040204020203" pitchFamily="34" charset="0"/>
                          <a:cs typeface="Segoe UI" panose="020B0502040204020203" pitchFamily="34" charset="0"/>
                        </a:rPr>
                        <a:t>/team </a:t>
                      </a:r>
                      <a:r>
                        <a:rPr lang="en-GB" sz="1000" dirty="0" err="1">
                          <a:latin typeface="Segoe UI" panose="020B0502040204020203" pitchFamily="34" charset="0"/>
                          <a:cs typeface="Segoe UI" panose="020B0502040204020203" pitchFamily="34" charset="0"/>
                        </a:rPr>
                        <a:t>betw</a:t>
                      </a:r>
                      <a:r>
                        <a:rPr lang="en-GB" sz="1000" dirty="0">
                          <a:latin typeface="Segoe UI" panose="020B0502040204020203" pitchFamily="34" charset="0"/>
                          <a:cs typeface="Segoe UI" panose="020B0502040204020203" pitchFamily="34" charset="0"/>
                        </a:rPr>
                        <a:t> 2-4 </a:t>
                      </a:r>
                      <a:r>
                        <a:rPr lang="en-GB" sz="1000" dirty="0" err="1">
                          <a:latin typeface="Segoe UI" panose="020B0502040204020203" pitchFamily="34" charset="0"/>
                          <a:cs typeface="Segoe UI" panose="020B0502040204020203" pitchFamily="34" charset="0"/>
                        </a:rPr>
                        <a:t>jnrs</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Geographical based (each con takes a specific location)</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Blues: usually call. Some </a:t>
                      </a:r>
                      <a:r>
                        <a:rPr lang="en-GB" sz="1000" dirty="0" err="1">
                          <a:latin typeface="Segoe UI" panose="020B0502040204020203" pitchFamily="34" charset="0"/>
                          <a:cs typeface="Segoe UI" panose="020B0502040204020203" pitchFamily="34" charset="0"/>
                        </a:rPr>
                        <a:t>eg.</a:t>
                      </a:r>
                      <a:r>
                        <a:rPr lang="en-GB" sz="1000" dirty="0">
                          <a:latin typeface="Segoe UI" panose="020B0502040204020203" pitchFamily="34" charset="0"/>
                          <a:cs typeface="Segoe UI" panose="020B0502040204020203" pitchFamily="34" charset="0"/>
                        </a:rPr>
                        <a:t> PSY no need </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CPSS</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25-50 </a:t>
                      </a:r>
                      <a:r>
                        <a:rPr lang="en-GB" sz="1000" dirty="0" err="1">
                          <a:latin typeface="Segoe UI" panose="020B0502040204020203" pitchFamily="34" charset="0"/>
                          <a:cs typeface="Segoe UI" panose="020B0502040204020203" pitchFamily="34" charset="0"/>
                        </a:rPr>
                        <a:t>pt</a:t>
                      </a:r>
                      <a:r>
                        <a:rPr lang="en-GB" sz="1000" dirty="0">
                          <a:latin typeface="Segoe UI" panose="020B0502040204020203" pitchFamily="34" charset="0"/>
                          <a:cs typeface="Segoe UI" panose="020B0502040204020203" pitchFamily="34" charset="0"/>
                        </a:rPr>
                        <a:t>/team, split </a:t>
                      </a:r>
                      <a:r>
                        <a:rPr lang="en-GB" sz="1000" dirty="0" err="1">
                          <a:latin typeface="Segoe UI" panose="020B0502040204020203" pitchFamily="34" charset="0"/>
                          <a:cs typeface="Segoe UI" panose="020B0502040204020203" pitchFamily="34" charset="0"/>
                        </a:rPr>
                        <a:t>betw</a:t>
                      </a:r>
                      <a:r>
                        <a:rPr lang="en-GB" sz="1000" dirty="0">
                          <a:latin typeface="Segoe UI" panose="020B0502040204020203" pitchFamily="34" charset="0"/>
                          <a:cs typeface="Segoe UI" panose="020B0502040204020203" pitchFamily="34" charset="0"/>
                        </a:rPr>
                        <a:t> 3 </a:t>
                      </a:r>
                      <a:r>
                        <a:rPr lang="en-GB" sz="1000" dirty="0" err="1">
                          <a:latin typeface="Segoe UI" panose="020B0502040204020203" pitchFamily="34" charset="0"/>
                          <a:cs typeface="Segoe UI" panose="020B0502040204020203" pitchFamily="34" charset="0"/>
                        </a:rPr>
                        <a:t>jnrs</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Geographical (GM) </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Consultant based (</a:t>
                      </a:r>
                      <a:r>
                        <a:rPr lang="en-GB" sz="1000" dirty="0" err="1">
                          <a:latin typeface="Segoe UI" panose="020B0502040204020203" pitchFamily="34" charset="0"/>
                          <a:cs typeface="Segoe UI" panose="020B0502040204020203" pitchFamily="34" charset="0"/>
                        </a:rPr>
                        <a:t>subspecs</a:t>
                      </a:r>
                      <a:r>
                        <a:rPr lang="en-GB" sz="1000" dirty="0">
                          <a:latin typeface="Segoe UI" panose="020B0502040204020203" pitchFamily="34" charset="0"/>
                          <a:cs typeface="Segoe UI" panose="020B0502040204020203" pitchFamily="34" charset="0"/>
                        </a:rPr>
                        <a:t>) </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Blues - all call, except Pall. But they may call to ask more </a:t>
                      </a:r>
                      <a:r>
                        <a:rPr lang="en-GB" sz="1000" dirty="0" err="1">
                          <a:latin typeface="Segoe UI" panose="020B0502040204020203" pitchFamily="34" charset="0"/>
                          <a:cs typeface="Segoe UI" panose="020B0502040204020203" pitchFamily="34" charset="0"/>
                        </a:rPr>
                        <a:t>qns</a:t>
                      </a:r>
                      <a:r>
                        <a:rPr lang="en-GB" sz="1000" dirty="0">
                          <a:latin typeface="Segoe UI" panose="020B0502040204020203" pitchFamily="34" charset="0"/>
                          <a:cs typeface="Segoe UI" panose="020B0502040204020203" pitchFamily="34" charset="0"/>
                        </a:rPr>
                        <a:t>. </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Chang teams often - weekly</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EPIC: very good (</a:t>
                      </a:r>
                      <a:r>
                        <a:rPr lang="en-GB" sz="1000" dirty="0" err="1">
                          <a:latin typeface="Segoe UI" panose="020B0502040204020203" pitchFamily="34" charset="0"/>
                          <a:cs typeface="Segoe UI" panose="020B0502040204020203" pitchFamily="34" charset="0"/>
                        </a:rPr>
                        <a:t>eg</a:t>
                      </a:r>
                      <a:r>
                        <a:rPr lang="en-GB" sz="1000" dirty="0">
                          <a:latin typeface="Segoe UI" panose="020B0502040204020203" pitchFamily="34" charset="0"/>
                          <a:cs typeface="Segoe UI" panose="020B0502040204020203" pitchFamily="34" charset="0"/>
                        </a:rPr>
                        <a:t> smart text), but steep initial learning curve. annoying stuff - updating problem list and needing to order every single thing. </a:t>
                      </a:r>
                      <a:endParaRPr sz="1000"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15-40 </a:t>
                      </a:r>
                      <a:r>
                        <a:rPr lang="en-GB" sz="1000" dirty="0" err="1">
                          <a:latin typeface="Segoe UI" panose="020B0502040204020203" pitchFamily="34" charset="0"/>
                          <a:cs typeface="Segoe UI" panose="020B0502040204020203" pitchFamily="34" charset="0"/>
                        </a:rPr>
                        <a:t>pt</a:t>
                      </a:r>
                      <a:r>
                        <a:rPr lang="en-GB" sz="1000" dirty="0">
                          <a:latin typeface="Segoe UI" panose="020B0502040204020203" pitchFamily="34" charset="0"/>
                          <a:cs typeface="Segoe UI" panose="020B0502040204020203" pitchFamily="34" charset="0"/>
                        </a:rPr>
                        <a:t>/team</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__</a:t>
                      </a:r>
                      <a:r>
                        <a:rPr lang="en-GB" sz="1000" dirty="0" err="1">
                          <a:latin typeface="Segoe UI" panose="020B0502040204020203" pitchFamily="34" charset="0"/>
                          <a:cs typeface="Segoe UI" panose="020B0502040204020203" pitchFamily="34" charset="0"/>
                        </a:rPr>
                        <a:t>pt</a:t>
                      </a:r>
                      <a:r>
                        <a:rPr lang="en-GB" sz="1000" dirty="0">
                          <a:latin typeface="Segoe UI" panose="020B0502040204020203" pitchFamily="34" charset="0"/>
                          <a:cs typeface="Segoe UI" panose="020B0502040204020203" pitchFamily="34" charset="0"/>
                        </a:rPr>
                        <a:t>/person</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Both Geographical and consultant based teams</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No rotations to </a:t>
                      </a:r>
                      <a:r>
                        <a:rPr lang="en-GB" sz="1000" dirty="0" err="1">
                          <a:latin typeface="Segoe UI" panose="020B0502040204020203" pitchFamily="34" charset="0"/>
                          <a:cs typeface="Segoe UI" panose="020B0502040204020203" pitchFamily="34" charset="0"/>
                        </a:rPr>
                        <a:t>subspecs</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Blues - all written (no call), unless for phone consult</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Citrix: easy to use, can trend results easily, ordering meds on admission is easier</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3-30+ </a:t>
                      </a:r>
                      <a:r>
                        <a:rPr lang="en-GB" sz="1000" dirty="0" err="1">
                          <a:latin typeface="Segoe UI" panose="020B0502040204020203" pitchFamily="34" charset="0"/>
                          <a:cs typeface="Segoe UI" panose="020B0502040204020203" pitchFamily="34" charset="0"/>
                        </a:rPr>
                        <a:t>pt</a:t>
                      </a:r>
                      <a:r>
                        <a:rPr lang="en-GB" sz="1000" dirty="0">
                          <a:latin typeface="Segoe UI" panose="020B0502040204020203" pitchFamily="34" charset="0"/>
                          <a:cs typeface="Segoe UI" panose="020B0502040204020203" pitchFamily="34" charset="0"/>
                        </a:rPr>
                        <a:t>/team</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1-15 </a:t>
                      </a:r>
                      <a:r>
                        <a:rPr lang="en-GB" sz="1000" dirty="0" err="1">
                          <a:latin typeface="Segoe UI" panose="020B0502040204020203" pitchFamily="34" charset="0"/>
                          <a:cs typeface="Segoe UI" panose="020B0502040204020203" pitchFamily="34" charset="0"/>
                        </a:rPr>
                        <a:t>pt</a:t>
                      </a:r>
                      <a:r>
                        <a:rPr lang="en-GB" sz="1000" dirty="0">
                          <a:latin typeface="Segoe UI" panose="020B0502040204020203" pitchFamily="34" charset="0"/>
                          <a:cs typeface="Segoe UI" panose="020B0502040204020203" pitchFamily="34" charset="0"/>
                        </a:rPr>
                        <a:t>/person</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Consultant based teams (patients everywhere)</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Good case variety</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Referrals online</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Med blues - usually no need call except </a:t>
                      </a:r>
                      <a:r>
                        <a:rPr lang="en-GB" sz="1000" dirty="0" err="1">
                          <a:latin typeface="Segoe UI" panose="020B0502040204020203" pitchFamily="34" charset="0"/>
                          <a:cs typeface="Segoe UI" panose="020B0502040204020203" pitchFamily="34" charset="0"/>
                        </a:rPr>
                        <a:t>Onco</a:t>
                      </a:r>
                      <a:r>
                        <a:rPr lang="en-GB" sz="1000" dirty="0">
                          <a:latin typeface="Segoe UI" panose="020B0502040204020203" pitchFamily="34" charset="0"/>
                          <a:cs typeface="Segoe UI" panose="020B0502040204020203" pitchFamily="34" charset="0"/>
                        </a:rPr>
                        <a:t> etc</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err="1">
                          <a:latin typeface="Segoe UI" panose="020B0502040204020203" pitchFamily="34" charset="0"/>
                          <a:cs typeface="Segoe UI" panose="020B0502040204020203" pitchFamily="34" charset="0"/>
                        </a:rPr>
                        <a:t>Surg</a:t>
                      </a:r>
                      <a:r>
                        <a:rPr lang="en-GB" sz="1000" dirty="0">
                          <a:latin typeface="Segoe UI" panose="020B0502040204020203" pitchFamily="34" charset="0"/>
                          <a:cs typeface="Segoe UI" panose="020B0502040204020203" pitchFamily="34" charset="0"/>
                        </a:rPr>
                        <a:t> blues - call </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IT: Citrix is good. documentation is paper for ward rounds but replies are mixed </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20-30 </a:t>
                      </a:r>
                      <a:r>
                        <a:rPr lang="en-US" sz="1000" dirty="0" err="1">
                          <a:latin typeface="Segoe UI" panose="020B0502040204020203" pitchFamily="34" charset="0"/>
                          <a:cs typeface="Segoe UI" panose="020B0502040204020203" pitchFamily="34" charset="0"/>
                        </a:rPr>
                        <a:t>pt</a:t>
                      </a:r>
                      <a:r>
                        <a:rPr lang="en-US" sz="1000" dirty="0">
                          <a:latin typeface="Segoe UI" panose="020B0502040204020203" pitchFamily="34" charset="0"/>
                          <a:cs typeface="Segoe UI" panose="020B0502040204020203" pitchFamily="34" charset="0"/>
                        </a:rPr>
                        <a:t>/team</a:t>
                      </a:r>
                    </a:p>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5-8pt/person </a:t>
                      </a:r>
                    </a:p>
                    <a:p>
                      <a:pPr marL="0" lvl="0" indent="0" algn="l" rtl="0">
                        <a:spcBef>
                          <a:spcPts val="0"/>
                        </a:spcBef>
                        <a:spcAft>
                          <a:spcPts val="0"/>
                        </a:spcAft>
                        <a:buNone/>
                      </a:pPr>
                      <a:endParaRPr lang="en-US"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Geographical (GM + GM </a:t>
                      </a:r>
                      <a:r>
                        <a:rPr lang="en-US" sz="1000" dirty="0" err="1">
                          <a:latin typeface="Segoe UI" panose="020B0502040204020203" pitchFamily="34" charset="0"/>
                          <a:cs typeface="Segoe UI" panose="020B0502040204020203" pitchFamily="34" charset="0"/>
                        </a:rPr>
                        <a:t>subspec</a:t>
                      </a:r>
                      <a:r>
                        <a:rPr lang="en-US" sz="1000" dirty="0">
                          <a:latin typeface="Segoe UI" panose="020B0502040204020203" pitchFamily="34" charset="0"/>
                          <a:cs typeface="Segoe UI" panose="020B0502040204020203" pitchFamily="34" charset="0"/>
                        </a:rPr>
                        <a:t>) </a:t>
                      </a:r>
                    </a:p>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Consultant based (</a:t>
                      </a:r>
                      <a:r>
                        <a:rPr lang="en-US" sz="1000" dirty="0" err="1">
                          <a:latin typeface="Segoe UI" panose="020B0502040204020203" pitchFamily="34" charset="0"/>
                          <a:cs typeface="Segoe UI" panose="020B0502040204020203" pitchFamily="34" charset="0"/>
                        </a:rPr>
                        <a:t>subspecs</a:t>
                      </a:r>
                      <a:r>
                        <a:rPr lang="en-US" sz="1000" dirty="0">
                          <a:latin typeface="Segoe UI" panose="020B0502040204020203" pitchFamily="34" charset="0"/>
                          <a:cs typeface="Segoe UI" panose="020B0502040204020203" pitchFamily="34" charset="0"/>
                        </a:rPr>
                        <a:t>) </a:t>
                      </a:r>
                    </a:p>
                    <a:p>
                      <a:pPr marL="0" lvl="0" indent="0" algn="l" rtl="0">
                        <a:spcBef>
                          <a:spcPts val="0"/>
                        </a:spcBef>
                        <a:spcAft>
                          <a:spcPts val="0"/>
                        </a:spcAft>
                        <a:buNone/>
                      </a:pPr>
                      <a:endParaRPr lang="en-US"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Blues vary – call vs text </a:t>
                      </a:r>
                    </a:p>
                    <a:p>
                      <a:pPr marL="0" lvl="0" indent="0" algn="l" rtl="0">
                        <a:spcBef>
                          <a:spcPts val="0"/>
                        </a:spcBef>
                        <a:spcAft>
                          <a:spcPts val="0"/>
                        </a:spcAft>
                        <a:buNone/>
                      </a:pPr>
                      <a:endParaRPr lang="en-US"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CPSS</a:t>
                      </a: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30 </a:t>
                      </a:r>
                      <a:r>
                        <a:rPr lang="en-GB" sz="1000" dirty="0" err="1">
                          <a:latin typeface="Segoe UI" panose="020B0502040204020203" pitchFamily="34" charset="0"/>
                          <a:cs typeface="Segoe UI" panose="020B0502040204020203" pitchFamily="34" charset="0"/>
                        </a:rPr>
                        <a:t>pt</a:t>
                      </a:r>
                      <a:r>
                        <a:rPr lang="en-GB" sz="1000" dirty="0">
                          <a:latin typeface="Segoe UI" panose="020B0502040204020203" pitchFamily="34" charset="0"/>
                          <a:cs typeface="Segoe UI" panose="020B0502040204020203" pitchFamily="34" charset="0"/>
                        </a:rPr>
                        <a:t>/team</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4-6 </a:t>
                      </a:r>
                      <a:r>
                        <a:rPr lang="en-GB" sz="1000" dirty="0" err="1">
                          <a:latin typeface="Segoe UI" panose="020B0502040204020203" pitchFamily="34" charset="0"/>
                          <a:cs typeface="Segoe UI" panose="020B0502040204020203" pitchFamily="34" charset="0"/>
                        </a:rPr>
                        <a:t>pt</a:t>
                      </a:r>
                      <a:r>
                        <a:rPr lang="en-GB" sz="1000" dirty="0">
                          <a:latin typeface="Segoe UI" panose="020B0502040204020203" pitchFamily="34" charset="0"/>
                          <a:cs typeface="Segoe UI" panose="020B0502040204020203" pitchFamily="34" charset="0"/>
                        </a:rPr>
                        <a:t>/person</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Geographical (</a:t>
                      </a:r>
                      <a:r>
                        <a:rPr lang="en-GB" sz="1000" dirty="0" err="1">
                          <a:latin typeface="Segoe UI" panose="020B0502040204020203" pitchFamily="34" charset="0"/>
                          <a:cs typeface="Segoe UI" panose="020B0502040204020203" pitchFamily="34" charset="0"/>
                        </a:rPr>
                        <a:t>Respi</a:t>
                      </a:r>
                      <a:r>
                        <a:rPr lang="en-GB" sz="1000" dirty="0">
                          <a:latin typeface="Segoe UI" panose="020B0502040204020203" pitchFamily="34" charset="0"/>
                          <a:cs typeface="Segoe UI" panose="020B0502040204020203" pitchFamily="34" charset="0"/>
                        </a:rPr>
                        <a:t>, AMU, some GM) </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Consultant-based (some GM) </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Referrals online</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Med blues - usually need to call except some (CVM, __)</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err="1">
                          <a:latin typeface="Segoe UI" panose="020B0502040204020203" pitchFamily="34" charset="0"/>
                          <a:cs typeface="Segoe UI" panose="020B0502040204020203" pitchFamily="34" charset="0"/>
                        </a:rPr>
                        <a:t>Surg</a:t>
                      </a:r>
                      <a:r>
                        <a:rPr lang="en-GB" sz="1000" dirty="0">
                          <a:latin typeface="Segoe UI" panose="020B0502040204020203" pitchFamily="34" charset="0"/>
                          <a:cs typeface="Segoe UI" panose="020B0502040204020203" pitchFamily="34" charset="0"/>
                        </a:rPr>
                        <a:t> blues - call </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IT: Citrix</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Documentation online now. </a:t>
                      </a:r>
                      <a:endParaRPr sz="1000"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Comparisons - Subspec Exposure</a:t>
            </a:r>
            <a:endParaRPr/>
          </a:p>
        </p:txBody>
      </p:sp>
      <p:graphicFrame>
        <p:nvGraphicFramePr>
          <p:cNvPr id="97" name="Google Shape;97;p19"/>
          <p:cNvGraphicFramePr/>
          <p:nvPr>
            <p:extLst>
              <p:ext uri="{D42A27DB-BD31-4B8C-83A1-F6EECF244321}">
                <p14:modId xmlns:p14="http://schemas.microsoft.com/office/powerpoint/2010/main" val="4292608348"/>
              </p:ext>
            </p:extLst>
          </p:nvPr>
        </p:nvGraphicFramePr>
        <p:xfrm>
          <a:off x="952475" y="2190750"/>
          <a:ext cx="7239050" cy="1478250"/>
        </p:xfrm>
        <a:graphic>
          <a:graphicData uri="http://schemas.openxmlformats.org/drawingml/2006/table">
            <a:tbl>
              <a:tblPr>
                <a:noFill/>
                <a:tableStyleId>{65AA5426-014D-455D-BB50-CBA9AD39FAD9}</a:tableStyleId>
              </a:tblPr>
              <a:tblGrid>
                <a:gridCol w="1034150">
                  <a:extLst>
                    <a:ext uri="{9D8B030D-6E8A-4147-A177-3AD203B41FA5}">
                      <a16:colId xmlns:a16="http://schemas.microsoft.com/office/drawing/2014/main" val="20000"/>
                    </a:ext>
                  </a:extLst>
                </a:gridCol>
                <a:gridCol w="1034150">
                  <a:extLst>
                    <a:ext uri="{9D8B030D-6E8A-4147-A177-3AD203B41FA5}">
                      <a16:colId xmlns:a16="http://schemas.microsoft.com/office/drawing/2014/main" val="20001"/>
                    </a:ext>
                  </a:extLst>
                </a:gridCol>
                <a:gridCol w="1034150">
                  <a:extLst>
                    <a:ext uri="{9D8B030D-6E8A-4147-A177-3AD203B41FA5}">
                      <a16:colId xmlns:a16="http://schemas.microsoft.com/office/drawing/2014/main" val="20002"/>
                    </a:ext>
                  </a:extLst>
                </a:gridCol>
                <a:gridCol w="1034150">
                  <a:extLst>
                    <a:ext uri="{9D8B030D-6E8A-4147-A177-3AD203B41FA5}">
                      <a16:colId xmlns:a16="http://schemas.microsoft.com/office/drawing/2014/main" val="20003"/>
                    </a:ext>
                  </a:extLst>
                </a:gridCol>
                <a:gridCol w="1034150">
                  <a:extLst>
                    <a:ext uri="{9D8B030D-6E8A-4147-A177-3AD203B41FA5}">
                      <a16:colId xmlns:a16="http://schemas.microsoft.com/office/drawing/2014/main" val="20004"/>
                    </a:ext>
                  </a:extLst>
                </a:gridCol>
                <a:gridCol w="1034150">
                  <a:extLst>
                    <a:ext uri="{9D8B030D-6E8A-4147-A177-3AD203B41FA5}">
                      <a16:colId xmlns:a16="http://schemas.microsoft.com/office/drawing/2014/main" val="20005"/>
                    </a:ext>
                  </a:extLst>
                </a:gridCol>
                <a:gridCol w="1034150">
                  <a:extLst>
                    <a:ext uri="{9D8B030D-6E8A-4147-A177-3AD203B41FA5}">
                      <a16:colId xmlns:a16="http://schemas.microsoft.com/office/drawing/2014/main" val="20006"/>
                    </a:ext>
                  </a:extLst>
                </a:gridCol>
              </a:tblGrid>
              <a:tr h="381000">
                <a:tc>
                  <a:txBody>
                    <a:bodyPr/>
                    <a:lstStyle/>
                    <a:p>
                      <a:pPr marL="0" lvl="0" indent="0" algn="l" rtl="0">
                        <a:lnSpc>
                          <a:spcPct val="115000"/>
                        </a:lnSpc>
                        <a:spcBef>
                          <a:spcPts val="0"/>
                        </a:spcBef>
                        <a:spcAft>
                          <a:spcPts val="0"/>
                        </a:spcAft>
                        <a:buNone/>
                      </a:pPr>
                      <a:r>
                        <a:rPr lang="en-GB" sz="1000"/>
                        <a:t>NUH</a:t>
                      </a:r>
                      <a:endParaRPr sz="1000"/>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000"/>
                        <a:t>NTFGH</a:t>
                      </a:r>
                      <a:endParaRPr sz="1000"/>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000"/>
                        <a:t>SGH</a:t>
                      </a:r>
                      <a:endParaRPr sz="1000"/>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000"/>
                        <a:t>CGH</a:t>
                      </a:r>
                      <a:endParaRPr sz="1000"/>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000"/>
                        <a:t>SKH</a:t>
                      </a:r>
                      <a:endParaRPr sz="1000"/>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000"/>
                        <a:t>TTSH</a:t>
                      </a:r>
                      <a:endParaRPr sz="1000"/>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000"/>
                        <a:t>KTPH</a:t>
                      </a:r>
                      <a:endParaRPr sz="1000"/>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000"/>
                        <a:t>Neuro</a:t>
                      </a:r>
                      <a:endParaRPr sz="1000"/>
                    </a:p>
                    <a:p>
                      <a:pPr marL="0" lvl="0" indent="0" algn="l" rtl="0">
                        <a:spcBef>
                          <a:spcPts val="0"/>
                        </a:spcBef>
                        <a:spcAft>
                          <a:spcPts val="0"/>
                        </a:spcAft>
                        <a:buNone/>
                      </a:pPr>
                      <a:r>
                        <a:rPr lang="en-GB" sz="1000"/>
                        <a:t>ID</a:t>
                      </a:r>
                      <a:endParaRPr sz="1000"/>
                    </a:p>
                    <a:p>
                      <a:pPr marL="0" lvl="0" indent="0" algn="l" rtl="0">
                        <a:spcBef>
                          <a:spcPts val="0"/>
                        </a:spcBef>
                        <a:spcAft>
                          <a:spcPts val="0"/>
                        </a:spcAft>
                        <a:buNone/>
                      </a:pPr>
                      <a:r>
                        <a:rPr lang="en-GB" sz="1000"/>
                        <a:t>Gastro</a:t>
                      </a:r>
                      <a:br>
                        <a:rPr lang="en-GB" sz="1000"/>
                      </a:br>
                      <a:r>
                        <a:rPr lang="en-GB" sz="1000"/>
                        <a:t>Endocrine </a:t>
                      </a:r>
                      <a:endParaRPr sz="1000"/>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a:t>Cardio Respi Gastro </a:t>
                      </a:r>
                      <a:endParaRPr sz="1000"/>
                    </a:p>
                    <a:p>
                      <a:pPr marL="0" lvl="0" indent="0" algn="l" rtl="0">
                        <a:spcBef>
                          <a:spcPts val="0"/>
                        </a:spcBef>
                        <a:spcAft>
                          <a:spcPts val="0"/>
                        </a:spcAft>
                        <a:buNone/>
                      </a:pPr>
                      <a:r>
                        <a:rPr lang="en-GB" sz="1000"/>
                        <a:t>ID Endocrine Renal Neuro</a:t>
                      </a:r>
                      <a:endParaRPr sz="1000"/>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a:t>Acute medical ward</a:t>
                      </a:r>
                      <a:endParaRPr sz="1000"/>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a:t>Gastro</a:t>
                      </a:r>
                      <a:endParaRPr sz="1000"/>
                    </a:p>
                    <a:p>
                      <a:pPr marL="0" lvl="0" indent="0" algn="l" rtl="0">
                        <a:spcBef>
                          <a:spcPts val="0"/>
                        </a:spcBef>
                        <a:spcAft>
                          <a:spcPts val="0"/>
                        </a:spcAft>
                        <a:buNone/>
                      </a:pPr>
                      <a:r>
                        <a:rPr lang="en-GB" sz="1000"/>
                        <a:t>Respi</a:t>
                      </a:r>
                      <a:endParaRPr sz="1000"/>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endParaRPr sz="1000"/>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US" sz="1000" dirty="0"/>
                        <a:t>GM Endocrine</a:t>
                      </a:r>
                    </a:p>
                    <a:p>
                      <a:pPr marL="0" lvl="0" indent="0" algn="l" rtl="0">
                        <a:spcBef>
                          <a:spcPts val="0"/>
                        </a:spcBef>
                        <a:spcAft>
                          <a:spcPts val="0"/>
                        </a:spcAft>
                        <a:buNone/>
                      </a:pPr>
                      <a:r>
                        <a:rPr lang="en-US" sz="1000" dirty="0"/>
                        <a:t>GM ID</a:t>
                      </a:r>
                    </a:p>
                    <a:p>
                      <a:pPr marL="0" lvl="0" indent="0" algn="l" rtl="0">
                        <a:spcBef>
                          <a:spcPts val="0"/>
                        </a:spcBef>
                        <a:spcAft>
                          <a:spcPts val="0"/>
                        </a:spcAft>
                        <a:buNone/>
                      </a:pPr>
                      <a:r>
                        <a:rPr lang="en-US" sz="1000" dirty="0"/>
                        <a:t>GM gastro</a:t>
                      </a:r>
                    </a:p>
                    <a:p>
                      <a:pPr marL="0" lvl="0" indent="0" algn="l" rtl="0">
                        <a:spcBef>
                          <a:spcPts val="0"/>
                        </a:spcBef>
                        <a:spcAft>
                          <a:spcPts val="0"/>
                        </a:spcAft>
                        <a:buNone/>
                      </a:pPr>
                      <a:r>
                        <a:rPr lang="en-US" sz="1000" dirty="0"/>
                        <a:t>Renal </a:t>
                      </a:r>
                      <a:endParaRPr sz="1000" dirty="0"/>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dirty="0" err="1"/>
                        <a:t>Respi</a:t>
                      </a:r>
                      <a:endParaRPr sz="1000" dirty="0"/>
                    </a:p>
                    <a:p>
                      <a:pPr marL="0" lvl="0" indent="0" algn="l" rtl="0">
                        <a:spcBef>
                          <a:spcPts val="0"/>
                        </a:spcBef>
                        <a:spcAft>
                          <a:spcPts val="0"/>
                        </a:spcAft>
                        <a:buNone/>
                      </a:pPr>
                      <a:r>
                        <a:rPr lang="en-GB" sz="1000" dirty="0"/>
                        <a:t>Renal</a:t>
                      </a:r>
                      <a:endParaRPr sz="1000" dirty="0"/>
                    </a:p>
                    <a:p>
                      <a:pPr marL="0" lvl="0" indent="0" algn="l" rtl="0">
                        <a:spcBef>
                          <a:spcPts val="0"/>
                        </a:spcBef>
                        <a:spcAft>
                          <a:spcPts val="0"/>
                        </a:spcAft>
                        <a:buNone/>
                      </a:pPr>
                      <a:r>
                        <a:rPr lang="en-GB" sz="1000" dirty="0"/>
                        <a:t>Acute Medical Unit</a:t>
                      </a:r>
                      <a:endParaRPr sz="1000" dirty="0"/>
                    </a:p>
                    <a:p>
                      <a:pPr marL="0" lvl="0" indent="0" algn="l" rtl="0">
                        <a:spcBef>
                          <a:spcPts val="0"/>
                        </a:spcBef>
                        <a:spcAft>
                          <a:spcPts val="0"/>
                        </a:spcAft>
                        <a:buNone/>
                      </a:pPr>
                      <a:r>
                        <a:rPr lang="en-GB" sz="1000" dirty="0"/>
                        <a:t>Diabetic Foot Unit</a:t>
                      </a:r>
                      <a:endParaRPr sz="1000" dirty="0"/>
                    </a:p>
                  </a:txBody>
                  <a:tcPr marL="91425" marR="91425" marT="91425" marB="91425">
                    <a:lnT w="9500" cap="flat" cmpd="sng">
                      <a:solidFill>
                        <a:srgbClr val="CCCCCC"/>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292006"/>
            <a:ext cx="8520600" cy="7254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Comparisons - Calls</a:t>
            </a:r>
            <a:endParaRPr dirty="0"/>
          </a:p>
          <a:p>
            <a:pPr marL="0" lvl="0" indent="0" algn="l" rtl="0">
              <a:spcBef>
                <a:spcPts val="0"/>
              </a:spcBef>
              <a:spcAft>
                <a:spcPts val="0"/>
              </a:spcAft>
              <a:buNone/>
            </a:pPr>
            <a:endParaRPr dirty="0"/>
          </a:p>
        </p:txBody>
      </p:sp>
      <p:graphicFrame>
        <p:nvGraphicFramePr>
          <p:cNvPr id="103" name="Google Shape;103;p20"/>
          <p:cNvGraphicFramePr/>
          <p:nvPr>
            <p:extLst>
              <p:ext uri="{D42A27DB-BD31-4B8C-83A1-F6EECF244321}">
                <p14:modId xmlns:p14="http://schemas.microsoft.com/office/powerpoint/2010/main" val="374356194"/>
              </p:ext>
            </p:extLst>
          </p:nvPr>
        </p:nvGraphicFramePr>
        <p:xfrm>
          <a:off x="311700" y="1017450"/>
          <a:ext cx="8587250" cy="3834044"/>
        </p:xfrm>
        <a:graphic>
          <a:graphicData uri="http://schemas.openxmlformats.org/drawingml/2006/table">
            <a:tbl>
              <a:tblPr>
                <a:noFill/>
                <a:tableStyleId>{65AA5426-014D-455D-BB50-CBA9AD39FAD9}</a:tableStyleId>
              </a:tblPr>
              <a:tblGrid>
                <a:gridCol w="1226750">
                  <a:extLst>
                    <a:ext uri="{9D8B030D-6E8A-4147-A177-3AD203B41FA5}">
                      <a16:colId xmlns:a16="http://schemas.microsoft.com/office/drawing/2014/main" val="20000"/>
                    </a:ext>
                  </a:extLst>
                </a:gridCol>
                <a:gridCol w="1226750">
                  <a:extLst>
                    <a:ext uri="{9D8B030D-6E8A-4147-A177-3AD203B41FA5}">
                      <a16:colId xmlns:a16="http://schemas.microsoft.com/office/drawing/2014/main" val="20001"/>
                    </a:ext>
                  </a:extLst>
                </a:gridCol>
                <a:gridCol w="1226750">
                  <a:extLst>
                    <a:ext uri="{9D8B030D-6E8A-4147-A177-3AD203B41FA5}">
                      <a16:colId xmlns:a16="http://schemas.microsoft.com/office/drawing/2014/main" val="20002"/>
                    </a:ext>
                  </a:extLst>
                </a:gridCol>
                <a:gridCol w="1226750">
                  <a:extLst>
                    <a:ext uri="{9D8B030D-6E8A-4147-A177-3AD203B41FA5}">
                      <a16:colId xmlns:a16="http://schemas.microsoft.com/office/drawing/2014/main" val="20003"/>
                    </a:ext>
                  </a:extLst>
                </a:gridCol>
                <a:gridCol w="1226750">
                  <a:extLst>
                    <a:ext uri="{9D8B030D-6E8A-4147-A177-3AD203B41FA5}">
                      <a16:colId xmlns:a16="http://schemas.microsoft.com/office/drawing/2014/main" val="20004"/>
                    </a:ext>
                  </a:extLst>
                </a:gridCol>
                <a:gridCol w="1226750">
                  <a:extLst>
                    <a:ext uri="{9D8B030D-6E8A-4147-A177-3AD203B41FA5}">
                      <a16:colId xmlns:a16="http://schemas.microsoft.com/office/drawing/2014/main" val="20005"/>
                    </a:ext>
                  </a:extLst>
                </a:gridCol>
                <a:gridCol w="1226750">
                  <a:extLst>
                    <a:ext uri="{9D8B030D-6E8A-4147-A177-3AD203B41FA5}">
                      <a16:colId xmlns:a16="http://schemas.microsoft.com/office/drawing/2014/main" val="20006"/>
                    </a:ext>
                  </a:extLst>
                </a:gridCol>
              </a:tblGrid>
              <a:tr h="298394">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NUH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NTFGH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SGH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CGH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SKH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a:latin typeface="Segoe UI" panose="020B0502040204020203" pitchFamily="34" charset="0"/>
                          <a:cs typeface="Segoe UI" panose="020B0502040204020203" pitchFamily="34" charset="0"/>
                        </a:rPr>
                        <a:t>TTSH</a:t>
                      </a:r>
                      <a:endParaRPr sz="1000" b="1">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tc>
                  <a:txBody>
                    <a:bodyPr/>
                    <a:lstStyle/>
                    <a:p>
                      <a:pPr marL="0" lvl="0" indent="0" algn="ctr" rtl="0">
                        <a:lnSpc>
                          <a:spcPct val="115000"/>
                        </a:lnSpc>
                        <a:spcBef>
                          <a:spcPts val="0"/>
                        </a:spcBef>
                        <a:spcAft>
                          <a:spcPts val="0"/>
                        </a:spcAft>
                        <a:buNone/>
                      </a:pPr>
                      <a:r>
                        <a:rPr lang="en-GB" sz="1000" b="1" dirty="0">
                          <a:latin typeface="Segoe UI" panose="020B0502040204020203" pitchFamily="34" charset="0"/>
                          <a:cs typeface="Segoe UI" panose="020B0502040204020203" pitchFamily="34" charset="0"/>
                        </a:rPr>
                        <a:t>KTPH</a:t>
                      </a:r>
                      <a:endParaRPr sz="1000" b="1" dirty="0">
                        <a:latin typeface="Segoe UI" panose="020B0502040204020203" pitchFamily="34" charset="0"/>
                        <a:cs typeface="Segoe UI" panose="020B0502040204020203" pitchFamily="34" charset="0"/>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chemeClr val="tx1">
                        <a:lumMod val="20000"/>
                        <a:lumOff val="80000"/>
                      </a:schemeClr>
                    </a:solidFill>
                  </a:tcPr>
                </a:tc>
                <a:extLst>
                  <a:ext uri="{0D108BD9-81ED-4DB2-BD59-A6C34878D82A}">
                    <a16:rowId xmlns:a16="http://schemas.microsoft.com/office/drawing/2014/main" val="10000"/>
                  </a:ext>
                </a:extLst>
              </a:tr>
              <a:tr h="3429450">
                <a:tc>
                  <a:txBody>
                    <a:bodyPr/>
                    <a:lstStyle/>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New admits: 0-20s</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Active float / passive call system </a:t>
                      </a:r>
                      <a:endParaRPr sz="100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Split into active float and passive call</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Active float EOD from 4.30pm - 8am for 2 weeks. Admits can get heavy, usually 20-25 admits every night, can sleep abt 1 hour</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Passive call depends on luck. Sleep: min 0, max 6h. </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Post call usually around 12-1pm</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New admits: 10-20</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Actives + passives</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lang="en-US"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Nurses will call for everything</a:t>
                      </a: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Not much sleep. Maybe 30min - 1h</a:t>
                      </a:r>
                    </a:p>
                    <a:p>
                      <a:pPr marL="0" lvl="0" indent="0" algn="l" rtl="0">
                        <a:spcBef>
                          <a:spcPts val="0"/>
                        </a:spcBef>
                        <a:spcAft>
                          <a:spcPts val="0"/>
                        </a:spcAft>
                        <a:buNone/>
                      </a:pPr>
                      <a:endParaRPr lang="en-GB"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New admits:  5-20</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Actives + passives</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Workload dependent on level coverage </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Sleep: </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min no sleep </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a:latin typeface="Segoe UI" panose="020B0502040204020203" pitchFamily="34" charset="0"/>
                          <a:cs typeface="Segoe UI" panose="020B0502040204020203" pitchFamily="34" charset="0"/>
                        </a:rPr>
                        <a:t>max sleep 4-5h</a:t>
                      </a: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New admits 10-30</a:t>
                      </a:r>
                    </a:p>
                    <a:p>
                      <a:pPr marL="0" lvl="0" indent="0" algn="l" rtl="0">
                        <a:spcBef>
                          <a:spcPts val="0"/>
                        </a:spcBef>
                        <a:spcAft>
                          <a:spcPts val="0"/>
                        </a:spcAft>
                        <a:buNone/>
                      </a:pPr>
                      <a:endParaRPr lang="en-US"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Full call – active + passive</a:t>
                      </a:r>
                    </a:p>
                    <a:p>
                      <a:pPr marL="0" lvl="0" indent="0" algn="l" rtl="0">
                        <a:spcBef>
                          <a:spcPts val="0"/>
                        </a:spcBef>
                        <a:spcAft>
                          <a:spcPts val="0"/>
                        </a:spcAft>
                        <a:buNone/>
                      </a:pPr>
                      <a:r>
                        <a:rPr lang="en-US" sz="1000" dirty="0">
                          <a:latin typeface="Segoe UI" panose="020B0502040204020203" pitchFamily="34" charset="0"/>
                          <a:cs typeface="Segoe UI" panose="020B0502040204020203" pitchFamily="34" charset="0"/>
                        </a:rPr>
                        <a:t>Half call – passive</a:t>
                      </a:r>
                    </a:p>
                    <a:p>
                      <a:pPr marL="0" lvl="0" indent="0" algn="l" rtl="0">
                        <a:spcBef>
                          <a:spcPts val="0"/>
                        </a:spcBef>
                        <a:spcAft>
                          <a:spcPts val="0"/>
                        </a:spcAft>
                        <a:buNone/>
                      </a:pPr>
                      <a:endParaRPr lang="en-US"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000" b="1" i="1" dirty="0">
                          <a:latin typeface="Segoe UI" panose="020B0502040204020203" pitchFamily="34" charset="0"/>
                          <a:cs typeface="Segoe UI" panose="020B0502040204020203" pitchFamily="34" charset="0"/>
                        </a:rPr>
                        <a:t>May be changing to active / passive calls March 2020</a:t>
                      </a:r>
                    </a:p>
                    <a:p>
                      <a:pPr marL="0" lvl="0" indent="0" algn="l" rtl="0">
                        <a:spcBef>
                          <a:spcPts val="0"/>
                        </a:spcBef>
                        <a:spcAft>
                          <a:spcPts val="0"/>
                        </a:spcAft>
                        <a:buNone/>
                      </a:pPr>
                      <a:endParaRPr lang="en-US" sz="1000" b="1" i="1"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000" b="0" i="0" dirty="0">
                          <a:latin typeface="Segoe UI" panose="020B0502040204020203" pitchFamily="34" charset="0"/>
                          <a:cs typeface="Segoe UI" panose="020B0502040204020203" pitchFamily="34" charset="0"/>
                        </a:rPr>
                        <a:t>Nurses will call or HMS </a:t>
                      </a:r>
                    </a:p>
                    <a:p>
                      <a:pPr marL="0" lvl="0" indent="0" algn="l" rtl="0">
                        <a:spcBef>
                          <a:spcPts val="0"/>
                        </a:spcBef>
                        <a:spcAft>
                          <a:spcPts val="0"/>
                        </a:spcAft>
                        <a:buNone/>
                      </a:pPr>
                      <a:endParaRPr lang="en-US" sz="1000" b="0" i="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000" b="0" i="0" dirty="0">
                          <a:latin typeface="Segoe UI" panose="020B0502040204020203" pitchFamily="34" charset="0"/>
                          <a:cs typeface="Segoe UI" panose="020B0502040204020203" pitchFamily="34" charset="0"/>
                        </a:rPr>
                        <a:t>Sleep 0-1hr </a:t>
                      </a:r>
                    </a:p>
                    <a:p>
                      <a:pPr marL="0" lvl="0" indent="0" algn="l" rtl="0">
                        <a:spcBef>
                          <a:spcPts val="0"/>
                        </a:spcBef>
                        <a:spcAft>
                          <a:spcPts val="0"/>
                        </a:spcAft>
                        <a:buNone/>
                      </a:pPr>
                      <a:r>
                        <a:rPr lang="en-US" sz="1000" b="0" i="0" dirty="0">
                          <a:latin typeface="Segoe UI" panose="020B0502040204020203" pitchFamily="34" charset="0"/>
                          <a:cs typeface="Segoe UI" panose="020B0502040204020203" pitchFamily="34" charset="0"/>
                        </a:rPr>
                        <a:t>(most of us don’t bother collecting the call room card)</a:t>
                      </a:r>
                      <a:endParaRPr sz="1000" b="0" i="0"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New admits: 10+, sometimes &lt;10</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Actives + passives</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Workload dependent on level coverage </a:t>
                      </a:r>
                    </a:p>
                    <a:p>
                      <a:pPr marL="0" lvl="0" indent="0" algn="l" rtl="0">
                        <a:spcBef>
                          <a:spcPts val="0"/>
                        </a:spcBef>
                        <a:spcAft>
                          <a:spcPts val="0"/>
                        </a:spcAft>
                        <a:buNone/>
                      </a:pPr>
                      <a:endParaRPr lang="en-GB"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Nurses will call or </a:t>
                      </a:r>
                      <a:r>
                        <a:rPr lang="en-GB" sz="1000" dirty="0" err="1">
                          <a:latin typeface="Segoe UI" panose="020B0502040204020203" pitchFamily="34" charset="0"/>
                          <a:cs typeface="Segoe UI" panose="020B0502040204020203" pitchFamily="34" charset="0"/>
                        </a:rPr>
                        <a:t>tigertext</a:t>
                      </a: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sz="1000"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GB" sz="1000" dirty="0">
                          <a:latin typeface="Segoe UI" panose="020B0502040204020203" pitchFamily="34" charset="0"/>
                          <a:cs typeface="Segoe UI" panose="020B0502040204020203" pitchFamily="34" charset="0"/>
                        </a:rPr>
                        <a:t>Sleep: usually have 1-2h at least </a:t>
                      </a:r>
                      <a:endParaRPr sz="1000" dirty="0">
                        <a:latin typeface="Segoe UI" panose="020B0502040204020203" pitchFamily="34" charset="0"/>
                        <a:cs typeface="Segoe UI" panose="020B0502040204020203" pitchFamily="34" charset="0"/>
                      </a:endParaRPr>
                    </a:p>
                  </a:txBody>
                  <a:tcPr marL="91425" marR="91425" marT="91425" marB="91425">
                    <a:lnT w="9500" cap="flat" cmpd="sng">
                      <a:solidFill>
                        <a:srgbClr val="CCCCCC"/>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Income</a:t>
            </a: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Earn how much? How best to pay off medsku debt?</a:t>
            </a:r>
            <a:endParaRPr b="1"/>
          </a:p>
          <a:p>
            <a:pPr marL="0" lvl="0" indent="0" algn="l" rtl="0">
              <a:spcBef>
                <a:spcPts val="1600"/>
              </a:spcBef>
              <a:spcAft>
                <a:spcPts val="0"/>
              </a:spcAft>
              <a:buNone/>
            </a:pPr>
            <a:r>
              <a:rPr lang="en-GB" sz="1200" strike="sngStrike">
                <a:solidFill>
                  <a:srgbClr val="000000"/>
                </a:solidFill>
              </a:rPr>
              <a:t>Quit before it’s too late </a:t>
            </a:r>
            <a:endParaRPr sz="1200" b="1"/>
          </a:p>
          <a:p>
            <a:pPr marL="0" lvl="0" indent="0" algn="l" rtl="0">
              <a:spcBef>
                <a:spcPts val="1200"/>
              </a:spcBef>
              <a:spcAft>
                <a:spcPts val="0"/>
              </a:spcAft>
              <a:buNone/>
            </a:pPr>
            <a:r>
              <a:rPr lang="en-GB"/>
              <a:t>Previously 3.6k / month, increased to 4k/month (excluding calls, before CPF)</a:t>
            </a:r>
            <a:endParaRPr/>
          </a:p>
          <a:p>
            <a:pPr marL="0" lvl="0" indent="0" algn="l" rtl="0">
              <a:spcBef>
                <a:spcPts val="1600"/>
              </a:spcBef>
              <a:spcAft>
                <a:spcPts val="0"/>
              </a:spcAft>
              <a:buNone/>
            </a:pPr>
            <a:r>
              <a:rPr lang="en-GB"/>
              <a:t>Weekday call $120, Weekend/PH call $165 (I’m actually not sure if this is CPF deductible). 4-5 calls/month. </a:t>
            </a:r>
            <a:endParaRPr/>
          </a:p>
          <a:p>
            <a:pPr marL="0" lvl="0" indent="0" algn="l" rtl="0">
              <a:spcBef>
                <a:spcPts val="1600"/>
              </a:spcBef>
              <a:spcAft>
                <a:spcPts val="0"/>
              </a:spcAft>
              <a:buNone/>
            </a:pPr>
            <a:r>
              <a:rPr lang="en-GB"/>
              <a:t>Works out to about 4.5+k / month</a:t>
            </a:r>
            <a:endParaRPr/>
          </a:p>
          <a:p>
            <a:pPr marL="0" lvl="0" indent="0" algn="l" rtl="0">
              <a:spcBef>
                <a:spcPts val="1600"/>
              </a:spcBef>
              <a:spcAft>
                <a:spcPts val="0"/>
              </a:spcAft>
              <a:buNone/>
            </a:pPr>
            <a:endParaRPr sz="1100" strike="sngStrike">
              <a:solidFill>
                <a:srgbClr val="000000"/>
              </a:solidFill>
              <a:latin typeface="Arial"/>
              <a:ea typeface="Arial"/>
              <a:cs typeface="Arial"/>
              <a:sym typeface="Arial"/>
            </a:endParaRPr>
          </a:p>
          <a:p>
            <a:pPr marL="0" lvl="0" indent="0" algn="l" rtl="0">
              <a:spcBef>
                <a:spcPts val="1200"/>
              </a:spcBef>
              <a:spcAft>
                <a:spcPts val="0"/>
              </a:spcAft>
              <a:buNone/>
            </a:pPr>
            <a:endParaRPr sz="1100" strike="sngStrike">
              <a:solidFill>
                <a:srgbClr val="000000"/>
              </a:solidFill>
              <a:latin typeface="Arial"/>
              <a:ea typeface="Arial"/>
              <a:cs typeface="Arial"/>
              <a:sym typeface="Arial"/>
            </a:endParaRPr>
          </a:p>
          <a:p>
            <a:pPr marL="0" lvl="0" indent="0" algn="l" rtl="0">
              <a:spcBef>
                <a:spcPts val="1200"/>
              </a:spcBef>
              <a:spcAft>
                <a:spcPts val="0"/>
              </a:spcAft>
              <a:buNone/>
            </a:pPr>
            <a:endParaRPr/>
          </a:p>
          <a:p>
            <a:pPr marL="0" lvl="0" indent="0" algn="l" rtl="0">
              <a:spcBef>
                <a:spcPts val="1600"/>
              </a:spcBef>
              <a:spcAft>
                <a:spcPts val="0"/>
              </a:spcAft>
              <a:buNone/>
            </a:pPr>
            <a:r>
              <a:rPr lang="en-GB"/>
              <a:t>		</a:t>
            </a: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1537</Words>
  <Application>Microsoft Office PowerPoint</Application>
  <PresentationFormat>On-screen Show (16:9)</PresentationFormat>
  <Paragraphs>230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Segoe UI</vt:lpstr>
      <vt:lpstr>Lato</vt:lpstr>
      <vt:lpstr>Arial</vt:lpstr>
      <vt:lpstr>Playfair Display</vt:lpstr>
      <vt:lpstr>Coral</vt:lpstr>
      <vt:lpstr>IMHO</vt:lpstr>
      <vt:lpstr>PowerPoint Presentation</vt:lpstr>
      <vt:lpstr>A Typical Day</vt:lpstr>
      <vt:lpstr>A Typical Night</vt:lpstr>
      <vt:lpstr>A Typical Weekend </vt:lpstr>
      <vt:lpstr>Comparisons - Day Work</vt:lpstr>
      <vt:lpstr>Comparisons - Subspec Exposure</vt:lpstr>
      <vt:lpstr>Comparisons - Calls </vt:lpstr>
      <vt:lpstr>Income</vt:lpstr>
      <vt:lpstr>Residency</vt:lpstr>
      <vt:lpstr>Residency</vt:lpstr>
      <vt:lpstr>National Service</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IMHO</dc:title>
  <cp:lastModifiedBy> </cp:lastModifiedBy>
  <cp:revision>2</cp:revision>
  <dcterms:modified xsi:type="dcterms:W3CDTF">2020-01-28T02:24:30Z</dcterms:modified>
</cp:coreProperties>
</file>