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</p:sldMasterIdLst>
  <p:sldIdLst>
    <p:sldId id="256" r:id="rId5"/>
    <p:sldId id="263" r:id="rId6"/>
    <p:sldId id="257" r:id="rId7"/>
    <p:sldId id="262" r:id="rId8"/>
    <p:sldId id="258" r:id="rId9"/>
    <p:sldId id="259" r:id="rId10"/>
    <p:sldId id="260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0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6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2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4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8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2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1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5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5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2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29-Jan-20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75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7" r:id="rId5"/>
    <p:sldLayoutId id="2147483711" r:id="rId6"/>
    <p:sldLayoutId id="2147483712" r:id="rId7"/>
    <p:sldLayoutId id="2147483713" r:id="rId8"/>
    <p:sldLayoutId id="2147483716" r:id="rId9"/>
    <p:sldLayoutId id="2147483714" r:id="rId10"/>
    <p:sldLayoutId id="2147483715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BDD4FA-4B30-44A0-A3B5-F4371C9AC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76057"/>
            <a:ext cx="11303626" cy="2034709"/>
          </a:xfrm>
          <a:prstGeom prst="rect">
            <a:avLst/>
          </a:prstGeom>
          <a:solidFill>
            <a:schemeClr val="bg1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9A092-4FBB-4E71-850B-F1F4C1178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572000"/>
            <a:ext cx="10965141" cy="895244"/>
          </a:xfrm>
        </p:spPr>
        <p:txBody>
          <a:bodyPr>
            <a:normAutofit/>
          </a:bodyPr>
          <a:lstStyle/>
          <a:p>
            <a:r>
              <a:rPr lang="en-SG" sz="4000" dirty="0">
                <a:solidFill>
                  <a:schemeClr val="tx1"/>
                </a:solidFill>
              </a:rPr>
              <a:t>General surgery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CCE917-E200-4E86-BFA7-4D68862D0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504576"/>
            <a:ext cx="10965142" cy="447491"/>
          </a:xfrm>
        </p:spPr>
        <p:txBody>
          <a:bodyPr>
            <a:normAutofit/>
          </a:bodyPr>
          <a:lstStyle/>
          <a:p>
            <a:r>
              <a:rPr lang="en-SG" dirty="0"/>
              <a:t>Generally shaggy posting</a:t>
            </a:r>
          </a:p>
        </p:txBody>
      </p:sp>
    </p:spTree>
    <p:extLst>
      <p:ext uri="{BB962C8B-B14F-4D97-AF65-F5344CB8AC3E}">
        <p14:creationId xmlns:p14="http://schemas.microsoft.com/office/powerpoint/2010/main" val="1682713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9F1E-B4E6-4CFE-A2EA-9746FC48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GS POSTING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005B-1A0D-44A4-A3EB-C579758F3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21763"/>
            <a:ext cx="11029615" cy="3853587"/>
          </a:xfrm>
        </p:spPr>
        <p:txBody>
          <a:bodyPr>
            <a:normAutofit/>
          </a:bodyPr>
          <a:lstStyle/>
          <a:p>
            <a:r>
              <a:rPr lang="en-SG" dirty="0"/>
              <a:t>Teams vary across hospitals </a:t>
            </a:r>
          </a:p>
          <a:p>
            <a:pPr lvl="1"/>
            <a:r>
              <a:rPr lang="en-SG" dirty="0"/>
              <a:t>TTSH – 1 (colorectal), 2 (UGI), 3 (trauma), 4 (breast endocrine), 5 (HPB), 6 (H&amp;N), vascular, Urology, PRAS, thoracic</a:t>
            </a:r>
          </a:p>
          <a:p>
            <a:pPr lvl="1"/>
            <a:r>
              <a:rPr lang="en-SG" dirty="0"/>
              <a:t>KTPH – 1 (HPB), 2 (H&amp;N endocrine breast), 3 (Colorectal), 4 (UGI), 5 (vascular), 6 (ESAT), urology, NES, PRAS</a:t>
            </a:r>
          </a:p>
          <a:p>
            <a:pPr lvl="1"/>
            <a:r>
              <a:rPr lang="en-SG" dirty="0"/>
              <a:t>SGH – ACS, colorectal, HPB, UGI, vascular, urology</a:t>
            </a:r>
          </a:p>
          <a:p>
            <a:pPr lvl="1"/>
            <a:r>
              <a:rPr lang="en-SG" dirty="0"/>
              <a:t>NUH – Colorectal, HPB, UGI, vascular, urology, NES, H&amp;N </a:t>
            </a:r>
            <a:r>
              <a:rPr lang="en-SG"/>
              <a:t>+ breast</a:t>
            </a:r>
            <a:endParaRPr lang="en-SG" dirty="0"/>
          </a:p>
          <a:p>
            <a:pPr lvl="1"/>
            <a:r>
              <a:rPr lang="en-SG" dirty="0"/>
              <a:t>NTFGH – ESU, colorectal, HPB, UGI, vascular, urology, NES, breast + endocrine</a:t>
            </a:r>
          </a:p>
          <a:p>
            <a:pPr lvl="1"/>
            <a:r>
              <a:rPr lang="en-SG" dirty="0"/>
              <a:t>SKH – 4 GS teams (no </a:t>
            </a:r>
            <a:r>
              <a:rPr lang="en-SG" dirty="0" err="1"/>
              <a:t>subspec</a:t>
            </a:r>
            <a:r>
              <a:rPr lang="en-SG" dirty="0"/>
              <a:t>), vascular, urology, PRAS, NES</a:t>
            </a:r>
          </a:p>
          <a:p>
            <a:pPr lvl="1"/>
            <a:r>
              <a:rPr lang="en-SG" dirty="0"/>
              <a:t>CGH - Colorectal, HPB, UGI + breast, vascular, H&amp;N + PRAS, NES</a:t>
            </a:r>
          </a:p>
          <a:p>
            <a:r>
              <a:rPr lang="en-SG" dirty="0"/>
              <a:t>General combination of 1 hard, 2 medium, 1 easy – load varies, “unfairness” to be expected</a:t>
            </a:r>
          </a:p>
        </p:txBody>
      </p:sp>
    </p:spTree>
    <p:extLst>
      <p:ext uri="{BB962C8B-B14F-4D97-AF65-F5344CB8AC3E}">
        <p14:creationId xmlns:p14="http://schemas.microsoft.com/office/powerpoint/2010/main" val="197460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94D4-4AFC-450D-BD95-1CE03A6E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Life of a TTSH GS 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2465C-3F9C-472E-A867-C34CA3240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0742"/>
            <a:ext cx="11029615" cy="3924608"/>
          </a:xfrm>
        </p:spPr>
        <p:txBody>
          <a:bodyPr numCol="2">
            <a:noAutofit/>
          </a:bodyPr>
          <a:lstStyle/>
          <a:p>
            <a:r>
              <a:rPr lang="en-SG" sz="1300" dirty="0"/>
              <a:t>Pre-Rounds</a:t>
            </a:r>
          </a:p>
          <a:p>
            <a:pPr lvl="1"/>
            <a:r>
              <a:rPr lang="en-SG" sz="1300" dirty="0"/>
              <a:t>Doing the list</a:t>
            </a:r>
          </a:p>
          <a:p>
            <a:pPr lvl="1"/>
            <a:r>
              <a:rPr lang="en-SG" sz="1300" dirty="0"/>
              <a:t>Knowing your patients</a:t>
            </a:r>
          </a:p>
          <a:p>
            <a:r>
              <a:rPr lang="en-SG" sz="1300" dirty="0"/>
              <a:t>Rounds</a:t>
            </a:r>
          </a:p>
          <a:p>
            <a:pPr lvl="1"/>
            <a:r>
              <a:rPr lang="en-SG" sz="1300" dirty="0"/>
              <a:t>Presenting briefly to recap the case</a:t>
            </a:r>
          </a:p>
          <a:p>
            <a:pPr lvl="1"/>
            <a:r>
              <a:rPr lang="en-SG" sz="1300" dirty="0"/>
              <a:t>Overnight events, vitals, IOs, labs etc.</a:t>
            </a:r>
          </a:p>
          <a:p>
            <a:r>
              <a:rPr lang="en-SG" sz="1300" dirty="0"/>
              <a:t>Changes</a:t>
            </a:r>
          </a:p>
          <a:p>
            <a:pPr lvl="1"/>
            <a:r>
              <a:rPr lang="en-SG" sz="1300" dirty="0"/>
              <a:t>Ordering labs and imaging, begging for scans and VIR</a:t>
            </a:r>
          </a:p>
          <a:p>
            <a:pPr lvl="1"/>
            <a:r>
              <a:rPr lang="en-SG" sz="1300" dirty="0"/>
              <a:t>Preparing for ops and scopes</a:t>
            </a:r>
          </a:p>
          <a:p>
            <a:pPr lvl="1"/>
            <a:r>
              <a:rPr lang="en-SG" sz="1300" dirty="0"/>
              <a:t>Bedside procedures</a:t>
            </a:r>
          </a:p>
          <a:p>
            <a:pPr lvl="1"/>
            <a:r>
              <a:rPr lang="en-SG" sz="1300" dirty="0"/>
              <a:t>Updating families, settling social issues</a:t>
            </a:r>
          </a:p>
          <a:p>
            <a:pPr lvl="1"/>
            <a:r>
              <a:rPr lang="en-SG" sz="1300" dirty="0"/>
              <a:t>Discharging patients</a:t>
            </a:r>
          </a:p>
          <a:p>
            <a:pPr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Taking Charge of the Ward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Ward is your “House”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Settling CTSPs in the day</a:t>
            </a:r>
          </a:p>
          <a:p>
            <a:pPr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Scribing for bosses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Family Conferences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Blue letter Replies</a:t>
            </a:r>
          </a:p>
          <a:p>
            <a:pPr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Exits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Waiting for reg to come out of OT to exit</a:t>
            </a:r>
          </a:p>
          <a:p>
            <a:pPr lvl="1">
              <a:lnSpc>
                <a:spcPct val="80000"/>
              </a:lnSpc>
              <a:spcBef>
                <a:spcPts val="384"/>
              </a:spcBef>
            </a:pPr>
            <a:r>
              <a:rPr lang="en-SG" sz="1300" dirty="0"/>
              <a:t>Actually exiting</a:t>
            </a:r>
          </a:p>
        </p:txBody>
      </p:sp>
    </p:spTree>
    <p:extLst>
      <p:ext uri="{BB962C8B-B14F-4D97-AF65-F5344CB8AC3E}">
        <p14:creationId xmlns:p14="http://schemas.microsoft.com/office/powerpoint/2010/main" val="375070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3620-17E1-4FC4-ADF3-253E3ADD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PRE 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E9980-42AD-41A2-BF1E-254B1137D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SG" dirty="0"/>
              <a:t>Lists</a:t>
            </a:r>
          </a:p>
          <a:p>
            <a:pPr lvl="1"/>
            <a:r>
              <a:rPr lang="en-SG" dirty="0"/>
              <a:t>Updating essential information that you and your bosses will need to use for rounds</a:t>
            </a:r>
          </a:p>
          <a:p>
            <a:pPr lvl="1"/>
            <a:r>
              <a:rPr lang="en-SG" dirty="0"/>
              <a:t>Learn to cut out unnecessary detail that no one needs (</a:t>
            </a:r>
            <a:r>
              <a:rPr lang="en-SG" dirty="0" err="1"/>
              <a:t>eg.</a:t>
            </a:r>
            <a:r>
              <a:rPr lang="en-SG" dirty="0"/>
              <a:t> vitals q4h in plans, last week’s platelet counts)</a:t>
            </a:r>
          </a:p>
          <a:p>
            <a:r>
              <a:rPr lang="en-SG" dirty="0"/>
              <a:t>Knowing your patients</a:t>
            </a:r>
          </a:p>
          <a:p>
            <a:pPr lvl="1"/>
            <a:r>
              <a:rPr lang="en-SG" dirty="0"/>
              <a:t>Screen vitals trend – pick up small details like relative hypotension, tachycardia as early sign of shock</a:t>
            </a:r>
          </a:p>
          <a:p>
            <a:pPr lvl="1"/>
            <a:r>
              <a:rPr lang="en-SG" dirty="0"/>
              <a:t>Screen IOs – be relevant</a:t>
            </a:r>
          </a:p>
          <a:p>
            <a:pPr lvl="2"/>
            <a:r>
              <a:rPr lang="en-SG" dirty="0"/>
              <a:t>BGIT – last BO? PR bleed?</a:t>
            </a:r>
          </a:p>
          <a:p>
            <a:pPr lvl="2"/>
            <a:r>
              <a:rPr lang="en-SG" dirty="0"/>
              <a:t>IO – vomiting? IO balanced?</a:t>
            </a:r>
          </a:p>
          <a:p>
            <a:pPr lvl="2"/>
            <a:r>
              <a:rPr lang="en-SG" dirty="0"/>
              <a:t>Drains/NG aspirates</a:t>
            </a:r>
          </a:p>
          <a:p>
            <a:pPr lvl="1"/>
            <a:r>
              <a:rPr lang="en-SG" dirty="0"/>
              <a:t>Check for overnight events </a:t>
            </a:r>
          </a:p>
          <a:p>
            <a:pPr lvl="1"/>
            <a:r>
              <a:rPr lang="en-SG" dirty="0"/>
              <a:t>Check for labs – remember the relevant ones and point out to the team</a:t>
            </a:r>
          </a:p>
          <a:p>
            <a:r>
              <a:rPr lang="en-SG" dirty="0"/>
              <a:t>Anticipate upcoming plans KIV suggest to the team during rounds</a:t>
            </a:r>
          </a:p>
        </p:txBody>
      </p:sp>
    </p:spTree>
    <p:extLst>
      <p:ext uri="{BB962C8B-B14F-4D97-AF65-F5344CB8AC3E}">
        <p14:creationId xmlns:p14="http://schemas.microsoft.com/office/powerpoint/2010/main" val="391944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449BE-431D-4470-98F1-599193103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E5BB5-6806-4F31-A183-595B347A7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Active HO (usually from on call consultant’s team)</a:t>
            </a:r>
          </a:p>
          <a:p>
            <a:pPr lvl="1"/>
            <a:r>
              <a:rPr lang="en-SG" dirty="0"/>
              <a:t>Clerk new admits</a:t>
            </a:r>
          </a:p>
          <a:p>
            <a:pPr lvl="1"/>
            <a:r>
              <a:rPr lang="en-SG" dirty="0"/>
              <a:t>Do all the changes for new admits</a:t>
            </a:r>
          </a:p>
          <a:p>
            <a:pPr lvl="1"/>
            <a:r>
              <a:rPr lang="en-SG" dirty="0"/>
              <a:t>Update </a:t>
            </a:r>
            <a:r>
              <a:rPr lang="en-SG" dirty="0" err="1"/>
              <a:t>hotbook</a:t>
            </a:r>
            <a:endParaRPr lang="en-SG" dirty="0"/>
          </a:p>
          <a:p>
            <a:r>
              <a:rPr lang="en-SG"/>
              <a:t>Passive HO(s)</a:t>
            </a:r>
            <a:endParaRPr lang="en-SG" dirty="0"/>
          </a:p>
          <a:p>
            <a:pPr lvl="1"/>
            <a:r>
              <a:rPr lang="en-SG" dirty="0"/>
              <a:t>CTSP +++</a:t>
            </a:r>
          </a:p>
          <a:p>
            <a:pPr lvl="1"/>
            <a:r>
              <a:rPr lang="en-SG" dirty="0"/>
              <a:t>Handover to trace / list</a:t>
            </a:r>
          </a:p>
        </p:txBody>
      </p:sp>
    </p:spTree>
    <p:extLst>
      <p:ext uri="{BB962C8B-B14F-4D97-AF65-F5344CB8AC3E}">
        <p14:creationId xmlns:p14="http://schemas.microsoft.com/office/powerpoint/2010/main" val="216164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D106-F446-4340-A591-CE7E2507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ACTIVE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B3C55-FE0A-4569-B0BD-4AE0A814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Know your GS approaches for new cases – mostly filtered by ED but may have some mistakes in disposition</a:t>
            </a:r>
          </a:p>
          <a:p>
            <a:pPr lvl="1"/>
            <a:r>
              <a:rPr lang="en-SG" dirty="0"/>
              <a:t>Abdo pain</a:t>
            </a:r>
          </a:p>
          <a:p>
            <a:pPr lvl="1"/>
            <a:r>
              <a:rPr lang="en-SG" dirty="0"/>
              <a:t>Painful / painless jaundice</a:t>
            </a:r>
          </a:p>
          <a:p>
            <a:pPr lvl="1"/>
            <a:r>
              <a:rPr lang="en-SG" dirty="0"/>
              <a:t>IO</a:t>
            </a:r>
          </a:p>
          <a:p>
            <a:pPr lvl="1"/>
            <a:r>
              <a:rPr lang="en-SG" dirty="0"/>
              <a:t>Lumps and bumps</a:t>
            </a:r>
          </a:p>
          <a:p>
            <a:pPr lvl="1"/>
            <a:r>
              <a:rPr lang="en-SG" dirty="0"/>
              <a:t>BGIT</a:t>
            </a:r>
          </a:p>
          <a:p>
            <a:r>
              <a:rPr lang="en-SG" dirty="0"/>
              <a:t>Practice functioning at MO level – how else will you be an MO</a:t>
            </a:r>
          </a:p>
          <a:p>
            <a:r>
              <a:rPr lang="en-SG" dirty="0"/>
              <a:t>The more you see, the more plans you make, the better you will be (most if not all my DREs and male genital examination were done after MBBS </a:t>
            </a:r>
            <a:r>
              <a:rPr lang="en-SG" dirty="0" err="1"/>
              <a:t>hehe</a:t>
            </a:r>
            <a:r>
              <a:rPr lang="en-SG" dirty="0"/>
              <a:t>)</a:t>
            </a:r>
          </a:p>
          <a:p>
            <a:pPr lvl="1"/>
            <a:r>
              <a:rPr lang="en-SG" dirty="0"/>
              <a:t>Stash your gloves, lube and proctoscopes in any pocket you have</a:t>
            </a:r>
          </a:p>
        </p:txBody>
      </p:sp>
    </p:spTree>
    <p:extLst>
      <p:ext uri="{BB962C8B-B14F-4D97-AF65-F5344CB8AC3E}">
        <p14:creationId xmlns:p14="http://schemas.microsoft.com/office/powerpoint/2010/main" val="2846959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58F56-2D33-4C18-BAB2-8221899F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PASSIVE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BD61-B331-4AE7-B83C-7B5032C6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SG" sz="1300" dirty="0"/>
              <a:t>Know your GS approaches to existing inpatients</a:t>
            </a:r>
          </a:p>
          <a:p>
            <a:pPr lvl="1"/>
            <a:r>
              <a:rPr lang="en-SG" sz="1300" dirty="0"/>
              <a:t>Abdo pain</a:t>
            </a:r>
          </a:p>
          <a:p>
            <a:pPr lvl="1"/>
            <a:r>
              <a:rPr lang="en-SG" sz="1300" dirty="0"/>
              <a:t>Nausea / vomiting</a:t>
            </a:r>
          </a:p>
          <a:p>
            <a:pPr lvl="1"/>
            <a:r>
              <a:rPr lang="en-SG" sz="1300" dirty="0"/>
              <a:t>BGIT</a:t>
            </a:r>
          </a:p>
          <a:p>
            <a:r>
              <a:rPr lang="en-SG" sz="1300" dirty="0"/>
              <a:t>Know your non-GS approaches – chest pain, SOB, </a:t>
            </a:r>
            <a:r>
              <a:rPr lang="en-SG" sz="1300" dirty="0" err="1"/>
              <a:t>desat</a:t>
            </a:r>
            <a:r>
              <a:rPr lang="en-SG" sz="1300" dirty="0"/>
              <a:t> etc.</a:t>
            </a:r>
          </a:p>
          <a:p>
            <a:r>
              <a:rPr lang="en-SG" sz="1300" dirty="0"/>
              <a:t>Know basic troubleshooting skills</a:t>
            </a:r>
          </a:p>
          <a:p>
            <a:pPr lvl="1"/>
            <a:r>
              <a:rPr lang="en-SG" sz="1300" dirty="0"/>
              <a:t>High NG output?</a:t>
            </a:r>
          </a:p>
          <a:p>
            <a:pPr lvl="1"/>
            <a:r>
              <a:rPr lang="en-SG" sz="1300" dirty="0"/>
              <a:t>No drain output?</a:t>
            </a:r>
          </a:p>
          <a:p>
            <a:pPr lvl="1"/>
            <a:r>
              <a:rPr lang="en-SG" sz="1300" dirty="0"/>
              <a:t>IDC blocked?</a:t>
            </a:r>
          </a:p>
          <a:p>
            <a:pPr lvl="1"/>
            <a:r>
              <a:rPr lang="en-SG" sz="1300" dirty="0"/>
              <a:t>VAC leaking?</a:t>
            </a:r>
          </a:p>
          <a:p>
            <a:pPr lvl="1"/>
            <a:r>
              <a:rPr lang="en-SG" sz="1300" dirty="0"/>
              <a:t>Bleeding </a:t>
            </a:r>
            <a:r>
              <a:rPr lang="en-SG" dirty="0"/>
              <a:t>wound?</a:t>
            </a:r>
          </a:p>
          <a:p>
            <a:r>
              <a:rPr lang="en-SG" sz="1300" dirty="0"/>
              <a:t>Keep Calm and remember your basic approaches – management comes easily after that</a:t>
            </a:r>
          </a:p>
          <a:p>
            <a:r>
              <a:rPr lang="en-SG" sz="1300" dirty="0"/>
              <a:t>Know when to escalate a case</a:t>
            </a:r>
          </a:p>
          <a:p>
            <a:pPr lvl="1"/>
            <a:r>
              <a:rPr lang="en-SG" sz="1300" dirty="0"/>
              <a:t>Escalate early!</a:t>
            </a:r>
          </a:p>
          <a:p>
            <a:pPr lvl="1"/>
            <a:r>
              <a:rPr lang="en-SG" sz="1300" dirty="0"/>
              <a:t>Vital signs are vital – recognise early signs of a sick patient</a:t>
            </a:r>
          </a:p>
          <a:p>
            <a:pPr lvl="1"/>
            <a:r>
              <a:rPr lang="en-SG" sz="1300" dirty="0"/>
              <a:t>If something doesn’t add up or feel right, just run the case by your MO</a:t>
            </a:r>
          </a:p>
          <a:p>
            <a:pPr lvl="1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5937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C613-C469-4F3C-B76D-131D4F9A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GENERAL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93824-2E2D-450F-9C91-77166D100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Be organised – have a nicely printed list for your first few calls</a:t>
            </a:r>
          </a:p>
          <a:p>
            <a:pPr lvl="1"/>
            <a:r>
              <a:rPr lang="en-SG" dirty="0"/>
              <a:t>Importance of being thorough (not missing things!) especially with an insane patient-Dr ratio</a:t>
            </a:r>
          </a:p>
          <a:p>
            <a:r>
              <a:rPr lang="en-SG" dirty="0"/>
              <a:t>Prioritisation – have your own triage system</a:t>
            </a:r>
          </a:p>
          <a:p>
            <a:r>
              <a:rPr lang="en-SG" dirty="0"/>
              <a:t>Self-care – take breaks, know what needs to be seen immediately and what doesn’t</a:t>
            </a:r>
          </a:p>
          <a:p>
            <a:r>
              <a:rPr lang="en-SG" dirty="0"/>
              <a:t>Communication – presentation to your boss, escalation, handing over, begging for scans</a:t>
            </a:r>
          </a:p>
          <a:p>
            <a:r>
              <a:rPr lang="en-SG" dirty="0"/>
              <a:t>Teamwork makes the Dream work – HOs need to look out for, help out and rescue each other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47152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A242-8630-4B72-A642-6249F24A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TAKE </a:t>
            </a:r>
            <a:r>
              <a:rPr lang="en-SG"/>
              <a:t>HOME MESSAGEs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8759A-7DCE-42F8-931C-8E2A945E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GS is not an easy posting – don’t choose it lightly</a:t>
            </a:r>
          </a:p>
          <a:p>
            <a:pPr lvl="1"/>
            <a:r>
              <a:rPr lang="en-SG" dirty="0"/>
              <a:t>Hours be long (location may be key)</a:t>
            </a:r>
          </a:p>
          <a:p>
            <a:pPr lvl="1"/>
            <a:r>
              <a:rPr lang="en-SG" dirty="0"/>
              <a:t>Work be draining (often repetitive and sometimes unfulfilling)</a:t>
            </a:r>
          </a:p>
          <a:p>
            <a:pPr lvl="1"/>
            <a:r>
              <a:rPr lang="en-SG" dirty="0"/>
              <a:t>Sleep be insufficient</a:t>
            </a:r>
          </a:p>
          <a:p>
            <a:pPr lvl="1"/>
            <a:r>
              <a:rPr lang="en-SG" dirty="0"/>
              <a:t>Tempers can flare</a:t>
            </a:r>
          </a:p>
          <a:p>
            <a:pPr lvl="1"/>
            <a:r>
              <a:rPr lang="en-SG" dirty="0"/>
              <a:t>Consultant-based Medicine is a very real thing</a:t>
            </a:r>
          </a:p>
          <a:p>
            <a:r>
              <a:rPr lang="en-SG" dirty="0"/>
              <a:t>Co-HOs will make or break your GS posting (if you’re lucky to have co-HO)</a:t>
            </a:r>
          </a:p>
          <a:p>
            <a:r>
              <a:rPr lang="en-SG" dirty="0"/>
              <a:t>Difficult to be involved especially if not surgically inclined, but there is a lot to learn if you only open your mind</a:t>
            </a:r>
          </a:p>
        </p:txBody>
      </p:sp>
    </p:spTree>
    <p:extLst>
      <p:ext uri="{BB962C8B-B14F-4D97-AF65-F5344CB8AC3E}">
        <p14:creationId xmlns:p14="http://schemas.microsoft.com/office/powerpoint/2010/main" val="250383629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CCEC5AEABA8449D6997964646D8D2" ma:contentTypeVersion="5" ma:contentTypeDescription="Create a new document." ma:contentTypeScope="" ma:versionID="f9b486fa70369768828ba206299c32aa">
  <xsd:schema xmlns:xsd="http://www.w3.org/2001/XMLSchema" xmlns:xs="http://www.w3.org/2001/XMLSchema" xmlns:p="http://schemas.microsoft.com/office/2006/metadata/properties" xmlns:ns3="6e730757-95af-4cf4-b1ef-38e10978b88f" xmlns:ns4="098be78d-d004-4a1e-a2df-bf450f73af37" targetNamespace="http://schemas.microsoft.com/office/2006/metadata/properties" ma:root="true" ma:fieldsID="c3687fa1c7db678f0ffe4273c4e361fd" ns3:_="" ns4:_="">
    <xsd:import namespace="6e730757-95af-4cf4-b1ef-38e10978b88f"/>
    <xsd:import namespace="098be78d-d004-4a1e-a2df-bf450f73af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30757-95af-4cf4-b1ef-38e10978b8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be78d-d004-4a1e-a2df-bf450f73af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DF575-6EC0-4BD6-81E3-C52D92099A00}">
  <ds:schemaRefs>
    <ds:schemaRef ds:uri="098be78d-d004-4a1e-a2df-bf450f73af37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6e730757-95af-4cf4-b1ef-38e10978b88f"/>
  </ds:schemaRefs>
</ds:datastoreItem>
</file>

<file path=customXml/itemProps2.xml><?xml version="1.0" encoding="utf-8"?>
<ds:datastoreItem xmlns:ds="http://schemas.openxmlformats.org/officeDocument/2006/customXml" ds:itemID="{F9B1ABFA-1D88-45D1-9B57-2A9A3620AF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66A40A-37F1-47D8-942F-7D93C2C224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730757-95af-4cf4-b1ef-38e10978b88f"/>
    <ds:schemaRef ds:uri="098be78d-d004-4a1e-a2df-bf450f73af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790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Avenir Next LT Pro</vt:lpstr>
      <vt:lpstr>Wingdings 2</vt:lpstr>
      <vt:lpstr>DividendVTI</vt:lpstr>
      <vt:lpstr>General surgery</vt:lpstr>
      <vt:lpstr>GS POSTING</vt:lpstr>
      <vt:lpstr>Life of a TTSH GS HO</vt:lpstr>
      <vt:lpstr>PRE ROUNDING</vt:lpstr>
      <vt:lpstr>CALLS</vt:lpstr>
      <vt:lpstr>ACTIVE CALLS</vt:lpstr>
      <vt:lpstr>PASSIVE CALLS</vt:lpstr>
      <vt:lpstr>GENERAL SKILLS</vt:lpstr>
      <vt:lpstr>TAKE HOME MESSAGEs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 Posting</dc:title>
  <dc:creator>weicher Tan</dc:creator>
  <cp:lastModifiedBy> </cp:lastModifiedBy>
  <cp:revision>13</cp:revision>
  <dcterms:created xsi:type="dcterms:W3CDTF">2020-01-27T10:30:01Z</dcterms:created>
  <dcterms:modified xsi:type="dcterms:W3CDTF">2020-01-29T05:05:42Z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0x01010033ACCEC5AEABA8449D6997964646D8D2</vt:lpwstr>
  </property>
</Properties>
</file>