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6058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7FF41F-0B19-48AB-A2F9-C195728D27C3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76D0BCDB-5722-4C0F-A9D2-A5AE2EB3EBCD}">
      <dgm:prSet/>
      <dgm:spPr/>
      <dgm:t>
        <a:bodyPr/>
        <a:lstStyle/>
        <a:p>
          <a:pPr>
            <a:defRPr b="1"/>
          </a:pPr>
          <a:r>
            <a:rPr lang="en-GB"/>
            <a:t>Why paediatric posting?</a:t>
          </a:r>
          <a:endParaRPr lang="en-US"/>
        </a:p>
      </dgm:t>
    </dgm:pt>
    <dgm:pt modelId="{FD99FEBC-3BED-45EB-8DDC-B03E32E5A60F}" type="parTrans" cxnId="{30F97EF1-85D4-437C-B02C-ADABF1BFE0E8}">
      <dgm:prSet/>
      <dgm:spPr/>
      <dgm:t>
        <a:bodyPr/>
        <a:lstStyle/>
        <a:p>
          <a:endParaRPr lang="en-US"/>
        </a:p>
      </dgm:t>
    </dgm:pt>
    <dgm:pt modelId="{7EC51EE8-8C67-4D0B-8A4E-DE5E9F1AB6F8}" type="sibTrans" cxnId="{30F97EF1-85D4-437C-B02C-ADABF1BFE0E8}">
      <dgm:prSet/>
      <dgm:spPr/>
      <dgm:t>
        <a:bodyPr/>
        <a:lstStyle/>
        <a:p>
          <a:endParaRPr lang="en-US"/>
        </a:p>
      </dgm:t>
    </dgm:pt>
    <dgm:pt modelId="{A43314EB-B9FB-4D0B-9DC3-5590512197D8}">
      <dgm:prSet/>
      <dgm:spPr/>
      <dgm:t>
        <a:bodyPr/>
        <a:lstStyle/>
        <a:p>
          <a:pPr>
            <a:defRPr b="1"/>
          </a:pPr>
          <a:r>
            <a:rPr lang="en-GB"/>
            <a:t>What to expect as a HO?</a:t>
          </a:r>
          <a:endParaRPr lang="en-US"/>
        </a:p>
      </dgm:t>
    </dgm:pt>
    <dgm:pt modelId="{330209A2-920D-4B43-96E4-0627B03A05FE}" type="parTrans" cxnId="{CB0712D0-DFD3-43E6-BE70-380634BD8C5E}">
      <dgm:prSet/>
      <dgm:spPr/>
      <dgm:t>
        <a:bodyPr/>
        <a:lstStyle/>
        <a:p>
          <a:endParaRPr lang="en-US"/>
        </a:p>
      </dgm:t>
    </dgm:pt>
    <dgm:pt modelId="{CC218CB4-B07B-4995-AB91-A8F69C41E101}" type="sibTrans" cxnId="{CB0712D0-DFD3-43E6-BE70-380634BD8C5E}">
      <dgm:prSet/>
      <dgm:spPr/>
      <dgm:t>
        <a:bodyPr/>
        <a:lstStyle/>
        <a:p>
          <a:endParaRPr lang="en-US"/>
        </a:p>
      </dgm:t>
    </dgm:pt>
    <dgm:pt modelId="{C3A00D2F-E905-4DD2-BDB1-2DCF48E71933}">
      <dgm:prSet custT="1"/>
      <dgm:spPr/>
      <dgm:t>
        <a:bodyPr/>
        <a:lstStyle/>
        <a:p>
          <a:r>
            <a:rPr lang="en-GB" sz="2400" dirty="0"/>
            <a:t>Day to day ward work</a:t>
          </a:r>
          <a:endParaRPr lang="en-US" sz="2400" dirty="0"/>
        </a:p>
      </dgm:t>
    </dgm:pt>
    <dgm:pt modelId="{7AF9BA04-F825-408F-9FD7-92DA165E9272}" type="parTrans" cxnId="{8164E92E-8EBF-4EC1-B47B-23CD6EBD14A5}">
      <dgm:prSet/>
      <dgm:spPr/>
      <dgm:t>
        <a:bodyPr/>
        <a:lstStyle/>
        <a:p>
          <a:endParaRPr lang="en-US"/>
        </a:p>
      </dgm:t>
    </dgm:pt>
    <dgm:pt modelId="{5424B38D-CE56-4BA4-BF1D-CD10B5A2D907}" type="sibTrans" cxnId="{8164E92E-8EBF-4EC1-B47B-23CD6EBD14A5}">
      <dgm:prSet/>
      <dgm:spPr/>
      <dgm:t>
        <a:bodyPr/>
        <a:lstStyle/>
        <a:p>
          <a:endParaRPr lang="en-US"/>
        </a:p>
      </dgm:t>
    </dgm:pt>
    <dgm:pt modelId="{37E72C7D-B5A7-41E0-A333-6F5E50CB9064}">
      <dgm:prSet custT="1"/>
      <dgm:spPr/>
      <dgm:t>
        <a:bodyPr/>
        <a:lstStyle/>
        <a:p>
          <a:r>
            <a:rPr lang="en-GB" sz="2400" dirty="0"/>
            <a:t>Exposure to subspecialties</a:t>
          </a:r>
          <a:endParaRPr lang="en-US" sz="2400" dirty="0"/>
        </a:p>
      </dgm:t>
    </dgm:pt>
    <dgm:pt modelId="{A5E18B74-F706-4C82-BF44-570FAE251D97}" type="parTrans" cxnId="{1878CF1E-F2FC-4C89-8759-E9967DA3E566}">
      <dgm:prSet/>
      <dgm:spPr/>
      <dgm:t>
        <a:bodyPr/>
        <a:lstStyle/>
        <a:p>
          <a:endParaRPr lang="en-US"/>
        </a:p>
      </dgm:t>
    </dgm:pt>
    <dgm:pt modelId="{21DA1C31-FA98-4E5F-9AA2-5B4AC8C9AEB5}" type="sibTrans" cxnId="{1878CF1E-F2FC-4C89-8759-E9967DA3E566}">
      <dgm:prSet/>
      <dgm:spPr/>
      <dgm:t>
        <a:bodyPr/>
        <a:lstStyle/>
        <a:p>
          <a:endParaRPr lang="en-US"/>
        </a:p>
      </dgm:t>
    </dgm:pt>
    <dgm:pt modelId="{DEB9B4D6-45A9-4F85-84FB-89F26EFBB973}">
      <dgm:prSet custT="1"/>
      <dgm:spPr/>
      <dgm:t>
        <a:bodyPr/>
        <a:lstStyle/>
        <a:p>
          <a:r>
            <a:rPr lang="en-GB" sz="2400" dirty="0"/>
            <a:t>Calls</a:t>
          </a:r>
          <a:endParaRPr lang="en-US" sz="2400" dirty="0"/>
        </a:p>
      </dgm:t>
    </dgm:pt>
    <dgm:pt modelId="{C2AF47FA-CA74-4BF1-AF4D-D331D63E92D8}" type="parTrans" cxnId="{1BE8CF80-C0DC-45E2-B081-E72AF8E111B6}">
      <dgm:prSet/>
      <dgm:spPr/>
      <dgm:t>
        <a:bodyPr/>
        <a:lstStyle/>
        <a:p>
          <a:endParaRPr lang="en-US"/>
        </a:p>
      </dgm:t>
    </dgm:pt>
    <dgm:pt modelId="{9523FC2C-92A8-4E6B-A8E1-0C05F864696B}" type="sibTrans" cxnId="{1BE8CF80-C0DC-45E2-B081-E72AF8E111B6}">
      <dgm:prSet/>
      <dgm:spPr/>
      <dgm:t>
        <a:bodyPr/>
        <a:lstStyle/>
        <a:p>
          <a:endParaRPr lang="en-US"/>
        </a:p>
      </dgm:t>
    </dgm:pt>
    <dgm:pt modelId="{4DEDE1BE-D933-439A-AB25-E56BDB18E677}">
      <dgm:prSet custT="1"/>
      <dgm:spPr/>
      <dgm:t>
        <a:bodyPr/>
        <a:lstStyle/>
        <a:p>
          <a:r>
            <a:rPr lang="en-GB" sz="2400" dirty="0"/>
            <a:t>Procedures</a:t>
          </a:r>
          <a:endParaRPr lang="en-US" sz="2400" dirty="0"/>
        </a:p>
      </dgm:t>
    </dgm:pt>
    <dgm:pt modelId="{353CDC2B-990B-460B-BE5F-689C1D92DF29}" type="parTrans" cxnId="{F638D58F-C295-474F-AEDE-7E1EEB598E10}">
      <dgm:prSet/>
      <dgm:spPr/>
      <dgm:t>
        <a:bodyPr/>
        <a:lstStyle/>
        <a:p>
          <a:endParaRPr lang="en-US"/>
        </a:p>
      </dgm:t>
    </dgm:pt>
    <dgm:pt modelId="{A325D312-D322-4ECA-ADF6-37FEBDE03ABA}" type="sibTrans" cxnId="{F638D58F-C295-474F-AEDE-7E1EEB598E10}">
      <dgm:prSet/>
      <dgm:spPr/>
      <dgm:t>
        <a:bodyPr/>
        <a:lstStyle/>
        <a:p>
          <a:endParaRPr lang="en-US"/>
        </a:p>
      </dgm:t>
    </dgm:pt>
    <dgm:pt modelId="{C273471E-3E25-4436-8B72-370FED0D7139}">
      <dgm:prSet custT="1"/>
      <dgm:spPr/>
      <dgm:t>
        <a:bodyPr/>
        <a:lstStyle/>
        <a:p>
          <a:r>
            <a:rPr lang="en-GB" sz="2400" dirty="0"/>
            <a:t>Teachings</a:t>
          </a:r>
          <a:endParaRPr lang="en-US" sz="2400" dirty="0"/>
        </a:p>
      </dgm:t>
    </dgm:pt>
    <dgm:pt modelId="{B56BD83C-7D0C-4E47-A172-BB9BFC1F7D57}" type="parTrans" cxnId="{00A2B520-A902-4EE6-A343-30E857361C69}">
      <dgm:prSet/>
      <dgm:spPr/>
      <dgm:t>
        <a:bodyPr/>
        <a:lstStyle/>
        <a:p>
          <a:endParaRPr lang="en-US"/>
        </a:p>
      </dgm:t>
    </dgm:pt>
    <dgm:pt modelId="{968325F6-6420-43CC-8B31-F98341A060F5}" type="sibTrans" cxnId="{00A2B520-A902-4EE6-A343-30E857361C69}">
      <dgm:prSet/>
      <dgm:spPr/>
      <dgm:t>
        <a:bodyPr/>
        <a:lstStyle/>
        <a:p>
          <a:endParaRPr lang="en-US"/>
        </a:p>
      </dgm:t>
    </dgm:pt>
    <dgm:pt modelId="{D1C49B25-DB51-4B48-B221-2C6A911DA60C}">
      <dgm:prSet custT="1"/>
      <dgm:spPr/>
      <dgm:t>
        <a:bodyPr/>
        <a:lstStyle/>
        <a:p>
          <a:r>
            <a:rPr lang="en-GB" sz="2400" dirty="0"/>
            <a:t>Colleagues, cultures</a:t>
          </a:r>
          <a:endParaRPr lang="en-US" sz="2400" dirty="0"/>
        </a:p>
      </dgm:t>
    </dgm:pt>
    <dgm:pt modelId="{30854762-6791-43F2-8ED0-8C7DD356CF71}" type="parTrans" cxnId="{9E77BC37-2B17-4280-A659-424E0AEE97F1}">
      <dgm:prSet/>
      <dgm:spPr/>
      <dgm:t>
        <a:bodyPr/>
        <a:lstStyle/>
        <a:p>
          <a:endParaRPr lang="en-US"/>
        </a:p>
      </dgm:t>
    </dgm:pt>
    <dgm:pt modelId="{4DD9A522-9B43-46CF-896E-ED7AB299AC72}" type="sibTrans" cxnId="{9E77BC37-2B17-4280-A659-424E0AEE97F1}">
      <dgm:prSet/>
      <dgm:spPr/>
      <dgm:t>
        <a:bodyPr/>
        <a:lstStyle/>
        <a:p>
          <a:endParaRPr lang="en-US"/>
        </a:p>
      </dgm:t>
    </dgm:pt>
    <dgm:pt modelId="{CCD70790-E504-4337-96FC-031D0CF7EBE3}">
      <dgm:prSet/>
      <dgm:spPr/>
      <dgm:t>
        <a:bodyPr/>
        <a:lstStyle/>
        <a:p>
          <a:pPr>
            <a:defRPr b="1"/>
          </a:pPr>
          <a:r>
            <a:rPr lang="en-GB"/>
            <a:t>How to prepare for it?</a:t>
          </a:r>
          <a:endParaRPr lang="en-US"/>
        </a:p>
      </dgm:t>
    </dgm:pt>
    <dgm:pt modelId="{E9F0FB17-0BC0-4AB2-BEB7-7A8B422380DC}" type="parTrans" cxnId="{B3CE8DD7-DDBA-4A73-A13D-4BCF49755AB4}">
      <dgm:prSet/>
      <dgm:spPr/>
      <dgm:t>
        <a:bodyPr/>
        <a:lstStyle/>
        <a:p>
          <a:endParaRPr lang="en-US"/>
        </a:p>
      </dgm:t>
    </dgm:pt>
    <dgm:pt modelId="{B2029BD6-897E-45A9-9C8A-C8104E565FFB}" type="sibTrans" cxnId="{B3CE8DD7-DDBA-4A73-A13D-4BCF49755AB4}">
      <dgm:prSet/>
      <dgm:spPr/>
      <dgm:t>
        <a:bodyPr/>
        <a:lstStyle/>
        <a:p>
          <a:endParaRPr lang="en-US"/>
        </a:p>
      </dgm:t>
    </dgm:pt>
    <dgm:pt modelId="{05995F78-34EA-447C-9CD7-88B9C7594979}" type="pres">
      <dgm:prSet presAssocID="{617FF41F-0B19-48AB-A2F9-C195728D27C3}" presName="root" presStyleCnt="0">
        <dgm:presLayoutVars>
          <dgm:dir/>
          <dgm:resizeHandles val="exact"/>
        </dgm:presLayoutVars>
      </dgm:prSet>
      <dgm:spPr/>
    </dgm:pt>
    <dgm:pt modelId="{65B8B2CD-13C1-4ECF-B96E-29C3B3725572}" type="pres">
      <dgm:prSet presAssocID="{76D0BCDB-5722-4C0F-A9D2-A5AE2EB3EBCD}" presName="compNode" presStyleCnt="0"/>
      <dgm:spPr/>
    </dgm:pt>
    <dgm:pt modelId="{E20A7746-3F7D-4409-B443-5D5EC5C63BD6}" type="pres">
      <dgm:prSet presAssocID="{76D0BCDB-5722-4C0F-A9D2-A5AE2EB3EBC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t"/>
        </a:ext>
      </dgm:extLst>
    </dgm:pt>
    <dgm:pt modelId="{65482C48-798B-4139-A147-CA052D87704C}" type="pres">
      <dgm:prSet presAssocID="{76D0BCDB-5722-4C0F-A9D2-A5AE2EB3EBCD}" presName="iconSpace" presStyleCnt="0"/>
      <dgm:spPr/>
    </dgm:pt>
    <dgm:pt modelId="{F96978C8-7466-482B-B785-5281F0CED529}" type="pres">
      <dgm:prSet presAssocID="{76D0BCDB-5722-4C0F-A9D2-A5AE2EB3EBCD}" presName="parTx" presStyleLbl="revTx" presStyleIdx="0" presStyleCnt="6">
        <dgm:presLayoutVars>
          <dgm:chMax val="0"/>
          <dgm:chPref val="0"/>
        </dgm:presLayoutVars>
      </dgm:prSet>
      <dgm:spPr/>
    </dgm:pt>
    <dgm:pt modelId="{CC935A99-C035-4E57-ADBC-953543F150EF}" type="pres">
      <dgm:prSet presAssocID="{76D0BCDB-5722-4C0F-A9D2-A5AE2EB3EBCD}" presName="txSpace" presStyleCnt="0"/>
      <dgm:spPr/>
    </dgm:pt>
    <dgm:pt modelId="{2C2AC0F9-231D-45D0-8CD7-81D8FD101D4B}" type="pres">
      <dgm:prSet presAssocID="{76D0BCDB-5722-4C0F-A9D2-A5AE2EB3EBCD}" presName="desTx" presStyleLbl="revTx" presStyleIdx="1" presStyleCnt="6">
        <dgm:presLayoutVars/>
      </dgm:prSet>
      <dgm:spPr/>
    </dgm:pt>
    <dgm:pt modelId="{C6C3839C-13FF-4BAE-9270-B75476A572C2}" type="pres">
      <dgm:prSet presAssocID="{7EC51EE8-8C67-4D0B-8A4E-DE5E9F1AB6F8}" presName="sibTrans" presStyleCnt="0"/>
      <dgm:spPr/>
    </dgm:pt>
    <dgm:pt modelId="{82926211-26CF-41AA-8B33-2ED0A7A5B311}" type="pres">
      <dgm:prSet presAssocID="{A43314EB-B9FB-4D0B-9DC3-5590512197D8}" presName="compNode" presStyleCnt="0"/>
      <dgm:spPr/>
    </dgm:pt>
    <dgm:pt modelId="{D32AE9D5-FB0A-496A-892B-A20ECCBE4DD6}" type="pres">
      <dgm:prSet presAssocID="{A43314EB-B9FB-4D0B-9DC3-5590512197D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g"/>
        </a:ext>
      </dgm:extLst>
    </dgm:pt>
    <dgm:pt modelId="{103F632D-A606-4D48-8759-5EF6124504A2}" type="pres">
      <dgm:prSet presAssocID="{A43314EB-B9FB-4D0B-9DC3-5590512197D8}" presName="iconSpace" presStyleCnt="0"/>
      <dgm:spPr/>
    </dgm:pt>
    <dgm:pt modelId="{D03566D3-4824-4E3D-95B3-955C9FCD760D}" type="pres">
      <dgm:prSet presAssocID="{A43314EB-B9FB-4D0B-9DC3-5590512197D8}" presName="parTx" presStyleLbl="revTx" presStyleIdx="2" presStyleCnt="6">
        <dgm:presLayoutVars>
          <dgm:chMax val="0"/>
          <dgm:chPref val="0"/>
        </dgm:presLayoutVars>
      </dgm:prSet>
      <dgm:spPr/>
    </dgm:pt>
    <dgm:pt modelId="{49591576-A3F4-45A0-A7A1-5DE6059F1A65}" type="pres">
      <dgm:prSet presAssocID="{A43314EB-B9FB-4D0B-9DC3-5590512197D8}" presName="txSpace" presStyleCnt="0"/>
      <dgm:spPr/>
    </dgm:pt>
    <dgm:pt modelId="{744CD210-2193-4D81-BBCD-D4BD5E404EE0}" type="pres">
      <dgm:prSet presAssocID="{A43314EB-B9FB-4D0B-9DC3-5590512197D8}" presName="desTx" presStyleLbl="revTx" presStyleIdx="3" presStyleCnt="6">
        <dgm:presLayoutVars/>
      </dgm:prSet>
      <dgm:spPr/>
    </dgm:pt>
    <dgm:pt modelId="{39F7B344-D21A-403F-95AE-C19081AD4182}" type="pres">
      <dgm:prSet presAssocID="{CC218CB4-B07B-4995-AB91-A8F69C41E101}" presName="sibTrans" presStyleCnt="0"/>
      <dgm:spPr/>
    </dgm:pt>
    <dgm:pt modelId="{938F6236-B97B-4C10-B6BC-30FA98A70B34}" type="pres">
      <dgm:prSet presAssocID="{CCD70790-E504-4337-96FC-031D0CF7EBE3}" presName="compNode" presStyleCnt="0"/>
      <dgm:spPr/>
    </dgm:pt>
    <dgm:pt modelId="{4F5E884C-BACB-41AD-AC5A-94EA9EF81DE3}" type="pres">
      <dgm:prSet presAssocID="{CCD70790-E504-4337-96FC-031D0CF7EBE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shbowl"/>
        </a:ext>
      </dgm:extLst>
    </dgm:pt>
    <dgm:pt modelId="{5AD0B7C5-ADC1-4760-BC60-4C8EAB141A68}" type="pres">
      <dgm:prSet presAssocID="{CCD70790-E504-4337-96FC-031D0CF7EBE3}" presName="iconSpace" presStyleCnt="0"/>
      <dgm:spPr/>
    </dgm:pt>
    <dgm:pt modelId="{62B573DE-F3BA-4149-81B5-6A8F592052C6}" type="pres">
      <dgm:prSet presAssocID="{CCD70790-E504-4337-96FC-031D0CF7EBE3}" presName="parTx" presStyleLbl="revTx" presStyleIdx="4" presStyleCnt="6">
        <dgm:presLayoutVars>
          <dgm:chMax val="0"/>
          <dgm:chPref val="0"/>
        </dgm:presLayoutVars>
      </dgm:prSet>
      <dgm:spPr/>
    </dgm:pt>
    <dgm:pt modelId="{974C9DF3-A9BA-402D-8873-3F1C0BEA1DDD}" type="pres">
      <dgm:prSet presAssocID="{CCD70790-E504-4337-96FC-031D0CF7EBE3}" presName="txSpace" presStyleCnt="0"/>
      <dgm:spPr/>
    </dgm:pt>
    <dgm:pt modelId="{CE2F3F48-CC6D-4E04-83C2-0489EA2328DD}" type="pres">
      <dgm:prSet presAssocID="{CCD70790-E504-4337-96FC-031D0CF7EBE3}" presName="desTx" presStyleLbl="revTx" presStyleIdx="5" presStyleCnt="6">
        <dgm:presLayoutVars/>
      </dgm:prSet>
      <dgm:spPr/>
    </dgm:pt>
  </dgm:ptLst>
  <dgm:cxnLst>
    <dgm:cxn modelId="{2E962300-1B3C-4418-B839-2AAF0DC5AA4E}" type="presOf" srcId="{C3A00D2F-E905-4DD2-BDB1-2DCF48E71933}" destId="{744CD210-2193-4D81-BBCD-D4BD5E404EE0}" srcOrd="0" destOrd="0" presId="urn:microsoft.com/office/officeart/2018/5/layout/CenteredIconLabelDescriptionList"/>
    <dgm:cxn modelId="{88F64C03-17CB-4BCC-9D3C-B6A4698F782E}" type="presOf" srcId="{A43314EB-B9FB-4D0B-9DC3-5590512197D8}" destId="{D03566D3-4824-4E3D-95B3-955C9FCD760D}" srcOrd="0" destOrd="0" presId="urn:microsoft.com/office/officeart/2018/5/layout/CenteredIconLabelDescriptionList"/>
    <dgm:cxn modelId="{1878CF1E-F2FC-4C89-8759-E9967DA3E566}" srcId="{A43314EB-B9FB-4D0B-9DC3-5590512197D8}" destId="{37E72C7D-B5A7-41E0-A333-6F5E50CB9064}" srcOrd="1" destOrd="0" parTransId="{A5E18B74-F706-4C82-BF44-570FAE251D97}" sibTransId="{21DA1C31-FA98-4E5F-9AA2-5B4AC8C9AEB5}"/>
    <dgm:cxn modelId="{00A2B520-A902-4EE6-A343-30E857361C69}" srcId="{A43314EB-B9FB-4D0B-9DC3-5590512197D8}" destId="{C273471E-3E25-4436-8B72-370FED0D7139}" srcOrd="4" destOrd="0" parTransId="{B56BD83C-7D0C-4E47-A172-BB9BFC1F7D57}" sibTransId="{968325F6-6420-43CC-8B31-F98341A060F5}"/>
    <dgm:cxn modelId="{8164E92E-8EBF-4EC1-B47B-23CD6EBD14A5}" srcId="{A43314EB-B9FB-4D0B-9DC3-5590512197D8}" destId="{C3A00D2F-E905-4DD2-BDB1-2DCF48E71933}" srcOrd="0" destOrd="0" parTransId="{7AF9BA04-F825-408F-9FD7-92DA165E9272}" sibTransId="{5424B38D-CE56-4BA4-BF1D-CD10B5A2D907}"/>
    <dgm:cxn modelId="{9E77BC37-2B17-4280-A659-424E0AEE97F1}" srcId="{A43314EB-B9FB-4D0B-9DC3-5590512197D8}" destId="{D1C49B25-DB51-4B48-B221-2C6A911DA60C}" srcOrd="5" destOrd="0" parTransId="{30854762-6791-43F2-8ED0-8C7DD356CF71}" sibTransId="{4DD9A522-9B43-46CF-896E-ED7AB299AC72}"/>
    <dgm:cxn modelId="{A8F1EC43-4BF7-47F0-ADC1-FBF3BCDEF2CD}" type="presOf" srcId="{76D0BCDB-5722-4C0F-A9D2-A5AE2EB3EBCD}" destId="{F96978C8-7466-482B-B785-5281F0CED529}" srcOrd="0" destOrd="0" presId="urn:microsoft.com/office/officeart/2018/5/layout/CenteredIconLabelDescriptionList"/>
    <dgm:cxn modelId="{9E1BCC75-C12A-4884-8446-4D2CE4C532B3}" type="presOf" srcId="{C273471E-3E25-4436-8B72-370FED0D7139}" destId="{744CD210-2193-4D81-BBCD-D4BD5E404EE0}" srcOrd="0" destOrd="4" presId="urn:microsoft.com/office/officeart/2018/5/layout/CenteredIconLabelDescriptionList"/>
    <dgm:cxn modelId="{1BE8CF80-C0DC-45E2-B081-E72AF8E111B6}" srcId="{A43314EB-B9FB-4D0B-9DC3-5590512197D8}" destId="{DEB9B4D6-45A9-4F85-84FB-89F26EFBB973}" srcOrd="2" destOrd="0" parTransId="{C2AF47FA-CA74-4BF1-AF4D-D331D63E92D8}" sibTransId="{9523FC2C-92A8-4E6B-A8E1-0C05F864696B}"/>
    <dgm:cxn modelId="{F638D58F-C295-474F-AEDE-7E1EEB598E10}" srcId="{A43314EB-B9FB-4D0B-9DC3-5590512197D8}" destId="{4DEDE1BE-D933-439A-AB25-E56BDB18E677}" srcOrd="3" destOrd="0" parTransId="{353CDC2B-990B-460B-BE5F-689C1D92DF29}" sibTransId="{A325D312-D322-4ECA-ADF6-37FEBDE03ABA}"/>
    <dgm:cxn modelId="{E4B1A893-B9F1-4FDF-A248-18465C0D08C1}" type="presOf" srcId="{617FF41F-0B19-48AB-A2F9-C195728D27C3}" destId="{05995F78-34EA-447C-9CD7-88B9C7594979}" srcOrd="0" destOrd="0" presId="urn:microsoft.com/office/officeart/2018/5/layout/CenteredIconLabelDescriptionList"/>
    <dgm:cxn modelId="{6E1379B2-EAF1-42B9-A231-0F9A5F7FE0BE}" type="presOf" srcId="{DEB9B4D6-45A9-4F85-84FB-89F26EFBB973}" destId="{744CD210-2193-4D81-BBCD-D4BD5E404EE0}" srcOrd="0" destOrd="2" presId="urn:microsoft.com/office/officeart/2018/5/layout/CenteredIconLabelDescriptionList"/>
    <dgm:cxn modelId="{326E8DCE-E52B-4DF3-A581-6A8D9086A11E}" type="presOf" srcId="{D1C49B25-DB51-4B48-B221-2C6A911DA60C}" destId="{744CD210-2193-4D81-BBCD-D4BD5E404EE0}" srcOrd="0" destOrd="5" presId="urn:microsoft.com/office/officeart/2018/5/layout/CenteredIconLabelDescriptionList"/>
    <dgm:cxn modelId="{CB0712D0-DFD3-43E6-BE70-380634BD8C5E}" srcId="{617FF41F-0B19-48AB-A2F9-C195728D27C3}" destId="{A43314EB-B9FB-4D0B-9DC3-5590512197D8}" srcOrd="1" destOrd="0" parTransId="{330209A2-920D-4B43-96E4-0627B03A05FE}" sibTransId="{CC218CB4-B07B-4995-AB91-A8F69C41E101}"/>
    <dgm:cxn modelId="{0D11B6D5-F468-4E8D-99E5-853EF3FC7983}" type="presOf" srcId="{CCD70790-E504-4337-96FC-031D0CF7EBE3}" destId="{62B573DE-F3BA-4149-81B5-6A8F592052C6}" srcOrd="0" destOrd="0" presId="urn:microsoft.com/office/officeart/2018/5/layout/CenteredIconLabelDescriptionList"/>
    <dgm:cxn modelId="{B3CE8DD7-DDBA-4A73-A13D-4BCF49755AB4}" srcId="{617FF41F-0B19-48AB-A2F9-C195728D27C3}" destId="{CCD70790-E504-4337-96FC-031D0CF7EBE3}" srcOrd="2" destOrd="0" parTransId="{E9F0FB17-0BC0-4AB2-BEB7-7A8B422380DC}" sibTransId="{B2029BD6-897E-45A9-9C8A-C8104E565FFB}"/>
    <dgm:cxn modelId="{30F97EF1-85D4-437C-B02C-ADABF1BFE0E8}" srcId="{617FF41F-0B19-48AB-A2F9-C195728D27C3}" destId="{76D0BCDB-5722-4C0F-A9D2-A5AE2EB3EBCD}" srcOrd="0" destOrd="0" parTransId="{FD99FEBC-3BED-45EB-8DDC-B03E32E5A60F}" sibTransId="{7EC51EE8-8C67-4D0B-8A4E-DE5E9F1AB6F8}"/>
    <dgm:cxn modelId="{79BA34FA-99CE-42DD-8E58-3587C3D3EF04}" type="presOf" srcId="{37E72C7D-B5A7-41E0-A333-6F5E50CB9064}" destId="{744CD210-2193-4D81-BBCD-D4BD5E404EE0}" srcOrd="0" destOrd="1" presId="urn:microsoft.com/office/officeart/2018/5/layout/CenteredIconLabelDescriptionList"/>
    <dgm:cxn modelId="{10308BFF-FAFE-45DC-84C5-2862E2EB9CDD}" type="presOf" srcId="{4DEDE1BE-D933-439A-AB25-E56BDB18E677}" destId="{744CD210-2193-4D81-BBCD-D4BD5E404EE0}" srcOrd="0" destOrd="3" presId="urn:microsoft.com/office/officeart/2018/5/layout/CenteredIconLabelDescriptionList"/>
    <dgm:cxn modelId="{DECF6FC6-A9D7-444B-B508-CE5090286A8A}" type="presParOf" srcId="{05995F78-34EA-447C-9CD7-88B9C7594979}" destId="{65B8B2CD-13C1-4ECF-B96E-29C3B3725572}" srcOrd="0" destOrd="0" presId="urn:microsoft.com/office/officeart/2018/5/layout/CenteredIconLabelDescriptionList"/>
    <dgm:cxn modelId="{3F0CE2B0-C967-44CC-BE3D-B07FF9D985C2}" type="presParOf" srcId="{65B8B2CD-13C1-4ECF-B96E-29C3B3725572}" destId="{E20A7746-3F7D-4409-B443-5D5EC5C63BD6}" srcOrd="0" destOrd="0" presId="urn:microsoft.com/office/officeart/2018/5/layout/CenteredIconLabelDescriptionList"/>
    <dgm:cxn modelId="{975724D9-5E72-4F47-8290-48E321A3E91E}" type="presParOf" srcId="{65B8B2CD-13C1-4ECF-B96E-29C3B3725572}" destId="{65482C48-798B-4139-A147-CA052D87704C}" srcOrd="1" destOrd="0" presId="urn:microsoft.com/office/officeart/2018/5/layout/CenteredIconLabelDescriptionList"/>
    <dgm:cxn modelId="{5AAE6A55-467C-4A2A-AE3D-E6A926E174A6}" type="presParOf" srcId="{65B8B2CD-13C1-4ECF-B96E-29C3B3725572}" destId="{F96978C8-7466-482B-B785-5281F0CED529}" srcOrd="2" destOrd="0" presId="urn:microsoft.com/office/officeart/2018/5/layout/CenteredIconLabelDescriptionList"/>
    <dgm:cxn modelId="{0BEF4E41-C660-4B79-928A-9BBDDB45E6D6}" type="presParOf" srcId="{65B8B2CD-13C1-4ECF-B96E-29C3B3725572}" destId="{CC935A99-C035-4E57-ADBC-953543F150EF}" srcOrd="3" destOrd="0" presId="urn:microsoft.com/office/officeart/2018/5/layout/CenteredIconLabelDescriptionList"/>
    <dgm:cxn modelId="{B26AE6B9-57A2-4513-B90F-7C7C46C8B2E0}" type="presParOf" srcId="{65B8B2CD-13C1-4ECF-B96E-29C3B3725572}" destId="{2C2AC0F9-231D-45D0-8CD7-81D8FD101D4B}" srcOrd="4" destOrd="0" presId="urn:microsoft.com/office/officeart/2018/5/layout/CenteredIconLabelDescriptionList"/>
    <dgm:cxn modelId="{87E154CD-F43F-410D-B845-682FCDA31129}" type="presParOf" srcId="{05995F78-34EA-447C-9CD7-88B9C7594979}" destId="{C6C3839C-13FF-4BAE-9270-B75476A572C2}" srcOrd="1" destOrd="0" presId="urn:microsoft.com/office/officeart/2018/5/layout/CenteredIconLabelDescriptionList"/>
    <dgm:cxn modelId="{FC9859A4-5CDE-46B6-803C-50F30A8E5CE1}" type="presParOf" srcId="{05995F78-34EA-447C-9CD7-88B9C7594979}" destId="{82926211-26CF-41AA-8B33-2ED0A7A5B311}" srcOrd="2" destOrd="0" presId="urn:microsoft.com/office/officeart/2018/5/layout/CenteredIconLabelDescriptionList"/>
    <dgm:cxn modelId="{963D557F-1E49-4736-8332-5EAD0A3DA805}" type="presParOf" srcId="{82926211-26CF-41AA-8B33-2ED0A7A5B311}" destId="{D32AE9D5-FB0A-496A-892B-A20ECCBE4DD6}" srcOrd="0" destOrd="0" presId="urn:microsoft.com/office/officeart/2018/5/layout/CenteredIconLabelDescriptionList"/>
    <dgm:cxn modelId="{9376D25D-FF8A-4871-A3D0-FCDE2C9FD507}" type="presParOf" srcId="{82926211-26CF-41AA-8B33-2ED0A7A5B311}" destId="{103F632D-A606-4D48-8759-5EF6124504A2}" srcOrd="1" destOrd="0" presId="urn:microsoft.com/office/officeart/2018/5/layout/CenteredIconLabelDescriptionList"/>
    <dgm:cxn modelId="{22FFAAA9-A4F6-4C19-A252-43418BECBA88}" type="presParOf" srcId="{82926211-26CF-41AA-8B33-2ED0A7A5B311}" destId="{D03566D3-4824-4E3D-95B3-955C9FCD760D}" srcOrd="2" destOrd="0" presId="urn:microsoft.com/office/officeart/2018/5/layout/CenteredIconLabelDescriptionList"/>
    <dgm:cxn modelId="{D3ED242A-3F93-40D9-8481-CB980392DB9B}" type="presParOf" srcId="{82926211-26CF-41AA-8B33-2ED0A7A5B311}" destId="{49591576-A3F4-45A0-A7A1-5DE6059F1A65}" srcOrd="3" destOrd="0" presId="urn:microsoft.com/office/officeart/2018/5/layout/CenteredIconLabelDescriptionList"/>
    <dgm:cxn modelId="{9D1F282D-E03B-4E0D-BE7B-2817BCAFA72D}" type="presParOf" srcId="{82926211-26CF-41AA-8B33-2ED0A7A5B311}" destId="{744CD210-2193-4D81-BBCD-D4BD5E404EE0}" srcOrd="4" destOrd="0" presId="urn:microsoft.com/office/officeart/2018/5/layout/CenteredIconLabelDescriptionList"/>
    <dgm:cxn modelId="{CF8E7FFB-413A-49DA-8A8D-B4D0A8B34BD2}" type="presParOf" srcId="{05995F78-34EA-447C-9CD7-88B9C7594979}" destId="{39F7B344-D21A-403F-95AE-C19081AD4182}" srcOrd="3" destOrd="0" presId="urn:microsoft.com/office/officeart/2018/5/layout/CenteredIconLabelDescriptionList"/>
    <dgm:cxn modelId="{FF83E3A8-E9D8-4D7C-B536-60A9092F2A66}" type="presParOf" srcId="{05995F78-34EA-447C-9CD7-88B9C7594979}" destId="{938F6236-B97B-4C10-B6BC-30FA98A70B34}" srcOrd="4" destOrd="0" presId="urn:microsoft.com/office/officeart/2018/5/layout/CenteredIconLabelDescriptionList"/>
    <dgm:cxn modelId="{7A638E03-8291-421B-9787-77224EAD4A0C}" type="presParOf" srcId="{938F6236-B97B-4C10-B6BC-30FA98A70B34}" destId="{4F5E884C-BACB-41AD-AC5A-94EA9EF81DE3}" srcOrd="0" destOrd="0" presId="urn:microsoft.com/office/officeart/2018/5/layout/CenteredIconLabelDescriptionList"/>
    <dgm:cxn modelId="{55D04AF8-A704-43E8-B758-542682DB6391}" type="presParOf" srcId="{938F6236-B97B-4C10-B6BC-30FA98A70B34}" destId="{5AD0B7C5-ADC1-4760-BC60-4C8EAB141A68}" srcOrd="1" destOrd="0" presId="urn:microsoft.com/office/officeart/2018/5/layout/CenteredIconLabelDescriptionList"/>
    <dgm:cxn modelId="{24344992-704C-4382-9222-4955E2A97A07}" type="presParOf" srcId="{938F6236-B97B-4C10-B6BC-30FA98A70B34}" destId="{62B573DE-F3BA-4149-81B5-6A8F592052C6}" srcOrd="2" destOrd="0" presId="urn:microsoft.com/office/officeart/2018/5/layout/CenteredIconLabelDescriptionList"/>
    <dgm:cxn modelId="{2026B9E2-C325-464E-9B68-91FB36DA2CF9}" type="presParOf" srcId="{938F6236-B97B-4C10-B6BC-30FA98A70B34}" destId="{974C9DF3-A9BA-402D-8873-3F1C0BEA1DDD}" srcOrd="3" destOrd="0" presId="urn:microsoft.com/office/officeart/2018/5/layout/CenteredIconLabelDescriptionList"/>
    <dgm:cxn modelId="{1DAECA61-F9D7-42D3-961C-E7BE746F6776}" type="presParOf" srcId="{938F6236-B97B-4C10-B6BC-30FA98A70B34}" destId="{CE2F3F48-CC6D-4E04-83C2-0489EA2328DD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0A7746-3F7D-4409-B443-5D5EC5C63BD6}">
      <dsp:nvSpPr>
        <dsp:cNvPr id="0" name=""/>
        <dsp:cNvSpPr/>
      </dsp:nvSpPr>
      <dsp:spPr>
        <a:xfrm>
          <a:off x="1076969" y="0"/>
          <a:ext cx="1150594" cy="95953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6978C8-7466-482B-B785-5281F0CED529}">
      <dsp:nvSpPr>
        <dsp:cNvPr id="0" name=""/>
        <dsp:cNvSpPr/>
      </dsp:nvSpPr>
      <dsp:spPr>
        <a:xfrm>
          <a:off x="8560" y="1091437"/>
          <a:ext cx="3287411" cy="411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100" kern="1200"/>
            <a:t>Why paediatric posting?</a:t>
          </a:r>
          <a:endParaRPr lang="en-US" sz="2100" kern="1200"/>
        </a:p>
      </dsp:txBody>
      <dsp:txXfrm>
        <a:off x="8560" y="1091437"/>
        <a:ext cx="3287411" cy="411230"/>
      </dsp:txXfrm>
    </dsp:sp>
    <dsp:sp modelId="{2C2AC0F9-231D-45D0-8CD7-81D8FD101D4B}">
      <dsp:nvSpPr>
        <dsp:cNvPr id="0" name=""/>
        <dsp:cNvSpPr/>
      </dsp:nvSpPr>
      <dsp:spPr>
        <a:xfrm>
          <a:off x="8560" y="1564017"/>
          <a:ext cx="3287411" cy="2114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2AE9D5-FB0A-496A-892B-A20ECCBE4DD6}">
      <dsp:nvSpPr>
        <dsp:cNvPr id="0" name=""/>
        <dsp:cNvSpPr/>
      </dsp:nvSpPr>
      <dsp:spPr>
        <a:xfrm>
          <a:off x="4939677" y="0"/>
          <a:ext cx="1150594" cy="95953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3566D3-4824-4E3D-95B3-955C9FCD760D}">
      <dsp:nvSpPr>
        <dsp:cNvPr id="0" name=""/>
        <dsp:cNvSpPr/>
      </dsp:nvSpPr>
      <dsp:spPr>
        <a:xfrm>
          <a:off x="3871269" y="1091437"/>
          <a:ext cx="3287411" cy="411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100" kern="1200"/>
            <a:t>What to expect as a HO?</a:t>
          </a:r>
          <a:endParaRPr lang="en-US" sz="2100" kern="1200"/>
        </a:p>
      </dsp:txBody>
      <dsp:txXfrm>
        <a:off x="3871269" y="1091437"/>
        <a:ext cx="3287411" cy="411230"/>
      </dsp:txXfrm>
    </dsp:sp>
    <dsp:sp modelId="{744CD210-2193-4D81-BBCD-D4BD5E404EE0}">
      <dsp:nvSpPr>
        <dsp:cNvPr id="0" name=""/>
        <dsp:cNvSpPr/>
      </dsp:nvSpPr>
      <dsp:spPr>
        <a:xfrm>
          <a:off x="3871269" y="1564017"/>
          <a:ext cx="3287411" cy="2114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Day to day ward work</a:t>
          </a:r>
          <a:endParaRPr lang="en-US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Exposure to subspecialties</a:t>
          </a:r>
          <a:endParaRPr lang="en-US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Calls</a:t>
          </a:r>
          <a:endParaRPr lang="en-US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Procedures</a:t>
          </a:r>
          <a:endParaRPr lang="en-US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Teachings</a:t>
          </a:r>
          <a:endParaRPr lang="en-US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Colleagues, cultures</a:t>
          </a:r>
          <a:endParaRPr lang="en-US" sz="2400" kern="1200" dirty="0"/>
        </a:p>
      </dsp:txBody>
      <dsp:txXfrm>
        <a:off x="3871269" y="1564017"/>
        <a:ext cx="3287411" cy="2114220"/>
      </dsp:txXfrm>
    </dsp:sp>
    <dsp:sp modelId="{4F5E884C-BACB-41AD-AC5A-94EA9EF81DE3}">
      <dsp:nvSpPr>
        <dsp:cNvPr id="0" name=""/>
        <dsp:cNvSpPr/>
      </dsp:nvSpPr>
      <dsp:spPr>
        <a:xfrm>
          <a:off x="8802386" y="0"/>
          <a:ext cx="1150594" cy="95953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B573DE-F3BA-4149-81B5-6A8F592052C6}">
      <dsp:nvSpPr>
        <dsp:cNvPr id="0" name=""/>
        <dsp:cNvSpPr/>
      </dsp:nvSpPr>
      <dsp:spPr>
        <a:xfrm>
          <a:off x="7733977" y="1091437"/>
          <a:ext cx="3287411" cy="411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100" kern="1200"/>
            <a:t>How to prepare for it?</a:t>
          </a:r>
          <a:endParaRPr lang="en-US" sz="2100" kern="1200"/>
        </a:p>
      </dsp:txBody>
      <dsp:txXfrm>
        <a:off x="7733977" y="1091437"/>
        <a:ext cx="3287411" cy="411230"/>
      </dsp:txXfrm>
    </dsp:sp>
    <dsp:sp modelId="{CE2F3F48-CC6D-4E04-83C2-0489EA2328DD}">
      <dsp:nvSpPr>
        <dsp:cNvPr id="0" name=""/>
        <dsp:cNvSpPr/>
      </dsp:nvSpPr>
      <dsp:spPr>
        <a:xfrm>
          <a:off x="7733977" y="1564017"/>
          <a:ext cx="3287411" cy="2114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tiff"/><Relationship Id="rId4" Type="http://schemas.openxmlformats.org/officeDocument/2006/relationships/image" Target="../media/image11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683F1FFD-1AA8-4EC2-97B9-FEC7564F48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59F691-B601-FC42-94E0-5B89A4582A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30" r="1" b="1"/>
          <a:stretch/>
        </p:blipFill>
        <p:spPr>
          <a:xfrm>
            <a:off x="446534" y="723899"/>
            <a:ext cx="7498616" cy="5676901"/>
          </a:xfrm>
          <a:prstGeom prst="rect">
            <a:avLst/>
          </a:prstGeom>
        </p:spPr>
      </p:pic>
      <p:sp>
        <p:nvSpPr>
          <p:cNvPr id="18" name="Rectangle 10">
            <a:extLst>
              <a:ext uri="{FF2B5EF4-FFF2-40B4-BE49-F238E27FC236}">
                <a16:creationId xmlns:a16="http://schemas.microsoft.com/office/drawing/2014/main" id="{8FF0F8A7-C9E3-49D9-A67E-09FF582C7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03966D-6C97-7643-BA2C-D0452E9096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6275" y="1419225"/>
            <a:ext cx="3081576" cy="2085869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Paediatrics Posting in KKH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B0D10E-DB36-B94E-8EA6-85CC65F56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6275" y="3505095"/>
            <a:ext cx="3081576" cy="1733655"/>
          </a:xfrm>
        </p:spPr>
        <p:txBody>
          <a:bodyPr>
            <a:normAutofit/>
          </a:bodyPr>
          <a:lstStyle/>
          <a:p>
            <a:endParaRPr lang="en-GB" dirty="0">
              <a:solidFill>
                <a:srgbClr val="EBEBEB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4274C20-A98B-4AC3-B16A-B7F41CB58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3ECC69B-2243-424A-8237-CF490F8B06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2EA3B9-3D17-4510-8464-E74F67267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A5DFA43-F31D-4C31-8826-6B40A21CF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2772391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C85A3-3894-4742-9E75-5728BD22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Preparation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B83DF-5877-2B4C-9A7F-B730829F3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Read your paediatric notes again, familiarise yourself with basic conditions and management</a:t>
            </a:r>
          </a:p>
          <a:p>
            <a:r>
              <a:rPr lang="en-GB" sz="2400" dirty="0"/>
              <a:t>Forget about memorising dosages, </a:t>
            </a:r>
            <a:r>
              <a:rPr lang="en-GB" sz="2400" dirty="0" err="1"/>
              <a:t>eIMR</a:t>
            </a:r>
            <a:r>
              <a:rPr lang="en-GB" sz="2400" dirty="0"/>
              <a:t>/ seniors will guide you</a:t>
            </a:r>
          </a:p>
          <a:p>
            <a:r>
              <a:rPr lang="en-GB" sz="2400" dirty="0"/>
              <a:t>Import acronym expansion from colleagues</a:t>
            </a:r>
          </a:p>
          <a:p>
            <a:r>
              <a:rPr lang="en-GB" sz="2400" dirty="0"/>
              <a:t>Ask everything!!!</a:t>
            </a:r>
          </a:p>
        </p:txBody>
      </p:sp>
    </p:spTree>
    <p:extLst>
      <p:ext uri="{BB962C8B-B14F-4D97-AF65-F5344CB8AC3E}">
        <p14:creationId xmlns:p14="http://schemas.microsoft.com/office/powerpoint/2010/main" val="1967930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1699A4-F01F-6547-83F1-A5EAACADB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6" y="702155"/>
            <a:ext cx="3568661" cy="1269713"/>
          </a:xfrm>
        </p:spPr>
        <p:txBody>
          <a:bodyPr>
            <a:normAutofit/>
          </a:bodyPr>
          <a:lstStyle/>
          <a:p>
            <a:r>
              <a:rPr lang="en-GB" sz="4400" dirty="0">
                <a:solidFill>
                  <a:schemeClr val="tx2"/>
                </a:solidFill>
              </a:rPr>
              <a:t>Thank you!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E727A-C568-534E-8C75-9703FC950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620" y="2083998"/>
            <a:ext cx="3568661" cy="15539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Xin </a:t>
            </a:r>
            <a:r>
              <a:rPr lang="en-GB" dirty="0" err="1"/>
              <a:t>Er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82884351</a:t>
            </a:r>
          </a:p>
          <a:p>
            <a:pPr marL="0" indent="0">
              <a:buNone/>
            </a:pPr>
            <a:r>
              <a:rPr lang="en-GB" dirty="0" err="1"/>
              <a:t>X.tang@hotmail.com</a:t>
            </a:r>
            <a:endParaRPr lang="en-GB" dirty="0"/>
          </a:p>
        </p:txBody>
      </p:sp>
      <p:pic>
        <p:nvPicPr>
          <p:cNvPr id="6" name="Picture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622F4961-4CFC-E045-9A91-534B0C4E4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533" y="793750"/>
            <a:ext cx="7175500" cy="527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349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BCA66-15FB-774F-B492-FC44C3B19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EFF"/>
                </a:solidFill>
              </a:rPr>
              <a:t>Overview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A309C7C-C4EC-4EF7-A56F-B03A85B17C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4654904"/>
              </p:ext>
            </p:extLst>
          </p:nvPr>
        </p:nvGraphicFramePr>
        <p:xfrm>
          <a:off x="581192" y="2291868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5929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FD0EA-6873-9D4A-9CFD-6808E325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79606-5DFA-0741-A1B4-E74D19C67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5970215" cy="3678303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GB" dirty="0"/>
              <a:t>“</a:t>
            </a:r>
            <a:r>
              <a:rPr lang="en-GB" sz="2800" dirty="0"/>
              <a:t>Children are not miniature adults”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Communication skills with parents and children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Pro-teaching culture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Interest in paediatrics, family medicine and emergency medicine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6DFFB3-5DBB-6A46-9084-7005D2B79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924" y="2729941"/>
            <a:ext cx="44450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478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F6E03-6541-964A-8553-B5A8E1CBE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Day as a HO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64E0BDD-0C0B-4A47-9EF7-4BD536EB68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5214795"/>
              </p:ext>
            </p:extLst>
          </p:nvPr>
        </p:nvGraphicFramePr>
        <p:xfrm>
          <a:off x="581025" y="2181225"/>
          <a:ext cx="6970843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6415">
                  <a:extLst>
                    <a:ext uri="{9D8B030D-6E8A-4147-A177-3AD203B41FA5}">
                      <a16:colId xmlns:a16="http://schemas.microsoft.com/office/drawing/2014/main" val="1734955480"/>
                    </a:ext>
                  </a:extLst>
                </a:gridCol>
                <a:gridCol w="5174428">
                  <a:extLst>
                    <a:ext uri="{9D8B030D-6E8A-4147-A177-3AD203B41FA5}">
                      <a16:colId xmlns:a16="http://schemas.microsoft.com/office/drawing/2014/main" val="17947845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To 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1118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/>
                        <a:t>6.30- 6.45am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Prerounds: SOAP, any overnight events? Vitals? New patients?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990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/>
                        <a:t>8.30am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Rounds with registrar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6172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/>
                        <a:t>9.30am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Rounds with consultant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152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/>
                        <a:t>11am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End of rounds, do changes such as ordering investigation/ medications/ referrals/ discharges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656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/>
                        <a:t>1pm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Lunch! Hopefully </a:t>
                      </a:r>
                      <a:r>
                        <a:rPr lang="en-GB" sz="2000" dirty="0" err="1"/>
                        <a:t>hahahha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504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/>
                        <a:t>4pm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Round everyone again and exit with registrars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345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/>
                        <a:t>5pm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GO HOME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178061"/>
                  </a:ext>
                </a:extLst>
              </a:tr>
            </a:tbl>
          </a:graphicData>
        </a:graphic>
      </p:graphicFrame>
      <p:sp>
        <p:nvSpPr>
          <p:cNvPr id="5" name="Cloud Callout 4">
            <a:extLst>
              <a:ext uri="{FF2B5EF4-FFF2-40B4-BE49-F238E27FC236}">
                <a16:creationId xmlns:a16="http://schemas.microsoft.com/office/drawing/2014/main" id="{2BE5CB19-5DD9-854D-AB96-66307650BE2C}"/>
              </a:ext>
            </a:extLst>
          </p:cNvPr>
          <p:cNvSpPr/>
          <p:nvPr/>
        </p:nvSpPr>
        <p:spPr>
          <a:xfrm>
            <a:off x="8100508" y="2334409"/>
            <a:ext cx="3510300" cy="2635624"/>
          </a:xfrm>
          <a:prstGeom prst="cloudCallout">
            <a:avLst>
              <a:gd name="adj1" fmla="val -46996"/>
              <a:gd name="adj2" fmla="val 845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FYI, weekends are pretty much the same in the morning except that manpower is 50% and need to go for call after.</a:t>
            </a:r>
          </a:p>
        </p:txBody>
      </p:sp>
    </p:spTree>
    <p:extLst>
      <p:ext uri="{BB962C8B-B14F-4D97-AF65-F5344CB8AC3E}">
        <p14:creationId xmlns:p14="http://schemas.microsoft.com/office/powerpoint/2010/main" val="3653496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9D7B2-6080-E148-BF78-8DF2C9C5C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Common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B5C0D-C853-9B4B-BE39-96AF6D9CA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Respiratory: URTI, LRTI such as bronchitis, bronchiolitis, asthma</a:t>
            </a:r>
          </a:p>
          <a:p>
            <a:r>
              <a:rPr lang="en-GB" sz="2800" dirty="0"/>
              <a:t>Gastrointestinal: GE</a:t>
            </a:r>
          </a:p>
          <a:p>
            <a:r>
              <a:rPr lang="en-GB" sz="2800" dirty="0"/>
              <a:t>Neonatal pyrexia</a:t>
            </a:r>
          </a:p>
          <a:p>
            <a:r>
              <a:rPr lang="en-GB" sz="2800" dirty="0"/>
              <a:t>Neonatal jaundice</a:t>
            </a:r>
          </a:p>
          <a:p>
            <a:r>
              <a:rPr lang="en-GB" sz="2800" dirty="0"/>
              <a:t>Poor feeding, keep crying etc</a:t>
            </a:r>
          </a:p>
        </p:txBody>
      </p:sp>
    </p:spTree>
    <p:extLst>
      <p:ext uri="{BB962C8B-B14F-4D97-AF65-F5344CB8AC3E}">
        <p14:creationId xmlns:p14="http://schemas.microsoft.com/office/powerpoint/2010/main" val="1805427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CEC1B-71FD-3344-A9DB-6BFE72819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Variety of subspecialties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762F5-5DC7-CC45-886A-5A1286AF2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188031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000" b="1" dirty="0"/>
              <a:t>High Dependency</a:t>
            </a:r>
          </a:p>
          <a:p>
            <a:pPr marL="666900" lvl="1" indent="-342900">
              <a:buFont typeface="+mj-lt"/>
              <a:buAutoNum type="arabicPeriod"/>
            </a:pPr>
            <a:r>
              <a:rPr lang="en-GB" sz="1800" dirty="0"/>
              <a:t>Need to present M&amp;M to everyone in the department every Friday afternoon to prepare on-call team just in case there are code blues</a:t>
            </a:r>
          </a:p>
          <a:p>
            <a:pPr marL="666900" lvl="1" indent="-342900">
              <a:buFont typeface="+mj-lt"/>
              <a:buAutoNum type="arabicPeriod"/>
            </a:pPr>
            <a:r>
              <a:rPr lang="en-GB" sz="1800" dirty="0"/>
              <a:t>3 ward rounds per day</a:t>
            </a:r>
          </a:p>
          <a:p>
            <a:pPr marL="666900" lvl="1" indent="-342900">
              <a:buFont typeface="+mj-lt"/>
              <a:buAutoNum type="arabicPeriod"/>
            </a:pPr>
            <a:r>
              <a:rPr lang="en-GB" sz="1800" dirty="0"/>
              <a:t>Wider variety of patients such as complex care children (usually born with severe birth defects), DKA, severe asthma, strange things like maple syrup urine disease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b="1" dirty="0"/>
              <a:t>Medical Oncology</a:t>
            </a:r>
          </a:p>
          <a:p>
            <a:pPr marL="666900" lvl="1" indent="-342900">
              <a:buFont typeface="+mj-lt"/>
              <a:buAutoNum type="arabicPeriod"/>
            </a:pPr>
            <a:r>
              <a:rPr lang="en-GB" sz="1800" dirty="0"/>
              <a:t>Management of immunocompromised children, chemotherapy etc</a:t>
            </a:r>
          </a:p>
          <a:p>
            <a:pPr marL="666900" lvl="1" indent="-342900">
              <a:buFont typeface="+mj-lt"/>
              <a:buAutoNum type="arabicPeriod"/>
            </a:pPr>
            <a:r>
              <a:rPr lang="en-GB" sz="1800" dirty="0"/>
              <a:t>Observe how seniors communicate with parents who may be stressed, anxious, worried ++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b="1" dirty="0"/>
              <a:t>Gastroenterology</a:t>
            </a:r>
          </a:p>
          <a:p>
            <a:pPr marL="666900" lvl="1" indent="-342900">
              <a:buFont typeface="+mj-lt"/>
              <a:buAutoNum type="arabicPeriod"/>
            </a:pPr>
            <a:r>
              <a:rPr lang="en-GB" sz="1800" dirty="0"/>
              <a:t>Hirschsprung disease -&gt; stoma care, TPN etc</a:t>
            </a:r>
          </a:p>
        </p:txBody>
      </p:sp>
    </p:spTree>
    <p:extLst>
      <p:ext uri="{BB962C8B-B14F-4D97-AF65-F5344CB8AC3E}">
        <p14:creationId xmlns:p14="http://schemas.microsoft.com/office/powerpoint/2010/main" val="2830384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5FA6E-1BEF-3B4F-AAA4-900385905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Calls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EB01B-5BE7-6846-B0A3-A945FAF10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Coverage</a:t>
            </a:r>
          </a:p>
          <a:p>
            <a:pPr lvl="1"/>
            <a:r>
              <a:rPr lang="en-GB" sz="1800" dirty="0"/>
              <a:t>Active HO: new patients admitted from 5pm to 8am from three wards and passive changes from existing patients in two wards</a:t>
            </a:r>
          </a:p>
          <a:p>
            <a:pPr lvl="1"/>
            <a:r>
              <a:rPr lang="en-GB" sz="1800" dirty="0"/>
              <a:t>Passive HO: existing patients in four wards</a:t>
            </a:r>
          </a:p>
          <a:p>
            <a:r>
              <a:rPr lang="en-GB" sz="2000" dirty="0"/>
              <a:t>Generally around 18-24 admits per night</a:t>
            </a:r>
          </a:p>
          <a:p>
            <a:r>
              <a:rPr lang="en-GB" sz="2000" dirty="0"/>
              <a:t>CTSPs for fever/ desaturation/ difficult parents</a:t>
            </a:r>
          </a:p>
          <a:p>
            <a:r>
              <a:rPr lang="en-GB" sz="2000" b="1" dirty="0"/>
              <a:t>Don’t worry about escalating, </a:t>
            </a:r>
            <a:r>
              <a:rPr lang="en-GB" sz="2000" dirty="0"/>
              <a:t>MO will have to vet through everything HO clerks and registrars will see all new cases admitted before 12am</a:t>
            </a:r>
          </a:p>
          <a:p>
            <a:r>
              <a:rPr lang="en-GB" sz="2000" dirty="0"/>
              <a:t>Sleep is a bonus, or maybe entering a call room is a bonus</a:t>
            </a:r>
          </a:p>
          <a:p>
            <a:pPr lvl="1"/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701017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155DB-BADB-6043-9F72-C003A57BB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Procedures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6CB08-3D6D-5046-B25A-BAEFF867B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3187" y="5002635"/>
            <a:ext cx="5217039" cy="1371300"/>
          </a:xfrm>
        </p:spPr>
        <p:txBody>
          <a:bodyPr>
            <a:normAutofit/>
          </a:bodyPr>
          <a:lstStyle/>
          <a:p>
            <a:r>
              <a:rPr lang="en-GB" sz="2800" dirty="0"/>
              <a:t>This is a lie, they will FIGHT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3EE6C3-9D06-3E41-B82A-2259C90CE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92" y="1893524"/>
            <a:ext cx="3894766" cy="25939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BC4B26-F3C1-8545-86AE-E86E6469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5824" y="1936773"/>
            <a:ext cx="3835401" cy="21574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782497-50BD-7D43-AD39-88B032271B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795" y="1893524"/>
            <a:ext cx="2888294" cy="28882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A2450D-3CB1-6B47-92F3-50DA100928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5545" y="4583857"/>
            <a:ext cx="2888293" cy="2162274"/>
          </a:xfrm>
          <a:prstGeom prst="rect">
            <a:avLst/>
          </a:prstGeom>
        </p:spPr>
      </p:pic>
      <p:sp>
        <p:nvSpPr>
          <p:cNvPr id="9" name="Left Arrow 8">
            <a:extLst>
              <a:ext uri="{FF2B5EF4-FFF2-40B4-BE49-F238E27FC236}">
                <a16:creationId xmlns:a16="http://schemas.microsoft.com/office/drawing/2014/main" id="{902A759D-9CC9-2D49-AAD3-2B85ED87F0A8}"/>
              </a:ext>
            </a:extLst>
          </p:cNvPr>
          <p:cNvSpPr/>
          <p:nvPr/>
        </p:nvSpPr>
        <p:spPr>
          <a:xfrm>
            <a:off x="4657725" y="5566841"/>
            <a:ext cx="1171575" cy="2428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540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7EDA0-BF8F-6B4B-B232-A8641963B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Teaching, cultures, colleagues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49AEB-89F3-344B-B5AD-CC2A85737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Handhold posting</a:t>
            </a:r>
          </a:p>
          <a:p>
            <a:r>
              <a:rPr lang="en-GB" sz="2800" dirty="0"/>
              <a:t>Seniors are generally very pro-teaching and particular about everything</a:t>
            </a:r>
          </a:p>
          <a:p>
            <a:r>
              <a:rPr lang="en-GB" sz="2800" dirty="0"/>
              <a:t>Expects HO to escalate</a:t>
            </a:r>
          </a:p>
          <a:p>
            <a:r>
              <a:rPr lang="en-GB" sz="2800" dirty="0"/>
              <a:t>Various teaching lectures to familiarise yourself</a:t>
            </a:r>
          </a:p>
          <a:p>
            <a:r>
              <a:rPr lang="en-GB" sz="2800" dirty="0"/>
              <a:t>Colleagues are generally super nice, MOs will treat HOs to waffles during call at night etc</a:t>
            </a:r>
          </a:p>
        </p:txBody>
      </p:sp>
    </p:spTree>
    <p:extLst>
      <p:ext uri="{BB962C8B-B14F-4D97-AF65-F5344CB8AC3E}">
        <p14:creationId xmlns:p14="http://schemas.microsoft.com/office/powerpoint/2010/main" val="1085461355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455</Words>
  <Application>Microsoft Macintosh PowerPoint</Application>
  <PresentationFormat>Widescreen</PresentationFormat>
  <Paragraphs>75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Gill Sans MT</vt:lpstr>
      <vt:lpstr>Wingdings 2</vt:lpstr>
      <vt:lpstr>Dividend</vt:lpstr>
      <vt:lpstr>Paediatrics Posting in KKH</vt:lpstr>
      <vt:lpstr>Overview</vt:lpstr>
      <vt:lpstr>why</vt:lpstr>
      <vt:lpstr>Day as a HO</vt:lpstr>
      <vt:lpstr>Common cases</vt:lpstr>
      <vt:lpstr>Variety of subspecialties</vt:lpstr>
      <vt:lpstr>Calls</vt:lpstr>
      <vt:lpstr>Procedures</vt:lpstr>
      <vt:lpstr>Teaching, cultures, colleagues</vt:lpstr>
      <vt:lpstr>Preparation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Paediatrics Posting in KKH</dc:title>
  <dc:creator>#TANG XIN ER#</dc:creator>
  <cp:lastModifiedBy>#TANG XIN ER#</cp:lastModifiedBy>
  <cp:revision>5</cp:revision>
  <dcterms:created xsi:type="dcterms:W3CDTF">2020-01-28T13:04:28Z</dcterms:created>
  <dcterms:modified xsi:type="dcterms:W3CDTF">2020-01-28T13:12:40Z</dcterms:modified>
</cp:coreProperties>
</file>